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1"/>
  </p:notesMasterIdLst>
  <p:sldIdLst>
    <p:sldId id="256" r:id="rId2"/>
    <p:sldId id="263" r:id="rId3"/>
    <p:sldId id="257" r:id="rId4"/>
    <p:sldId id="258" r:id="rId5"/>
    <p:sldId id="264" r:id="rId6"/>
    <p:sldId id="266" r:id="rId7"/>
    <p:sldId id="259" r:id="rId8"/>
    <p:sldId id="265" r:id="rId9"/>
    <p:sldId id="260" r:id="rId10"/>
    <p:sldId id="305" r:id="rId11"/>
    <p:sldId id="261" r:id="rId12"/>
    <p:sldId id="274" r:id="rId13"/>
    <p:sldId id="306" r:id="rId14"/>
    <p:sldId id="307" r:id="rId15"/>
    <p:sldId id="290" r:id="rId16"/>
    <p:sldId id="291" r:id="rId17"/>
    <p:sldId id="294" r:id="rId18"/>
    <p:sldId id="293" r:id="rId19"/>
    <p:sldId id="278" r:id="rId20"/>
    <p:sldId id="279" r:id="rId21"/>
    <p:sldId id="283" r:id="rId22"/>
    <p:sldId id="284" r:id="rId23"/>
    <p:sldId id="285" r:id="rId24"/>
    <p:sldId id="286" r:id="rId25"/>
    <p:sldId id="295" r:id="rId26"/>
    <p:sldId id="304" r:id="rId27"/>
    <p:sldId id="287" r:id="rId28"/>
    <p:sldId id="296" r:id="rId29"/>
    <p:sldId id="269" r:id="rId30"/>
    <p:sldId id="297" r:id="rId31"/>
    <p:sldId id="288" r:id="rId32"/>
    <p:sldId id="289" r:id="rId33"/>
    <p:sldId id="298" r:id="rId34"/>
    <p:sldId id="299" r:id="rId35"/>
    <p:sldId id="270" r:id="rId36"/>
    <p:sldId id="301" r:id="rId37"/>
    <p:sldId id="302" r:id="rId38"/>
    <p:sldId id="300" r:id="rId39"/>
    <p:sldId id="30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E7DC"/>
    <a:srgbClr val="9ABAB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54" autoAdjust="0"/>
    <p:restoredTop sz="95167" autoAdjust="0"/>
  </p:normalViewPr>
  <p:slideViewPr>
    <p:cSldViewPr>
      <p:cViewPr>
        <p:scale>
          <a:sx n="66" d="100"/>
          <a:sy n="66" d="100"/>
        </p:scale>
        <p:origin x="-97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76F81-D641-4613-B4A2-3BC09313E2A7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B4920-ACF1-4CD8-80EF-DD65BA086C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960DC-0044-4D54-A81B-5B94D6FEFF8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B4920-ACF1-4CD8-80EF-DD65BA086C68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r>
              <a:rPr lang="en-US" dirty="0" smtClean="0"/>
              <a:t> Littner MR, Shepard JW. Recommendations for research into measurement and classification of sleep</a:t>
            </a:r>
            <a:br>
              <a:rPr lang="en-US" dirty="0" smtClean="0"/>
            </a:br>
            <a:r>
              <a:rPr lang="en-US" dirty="0" smtClean="0"/>
              <a:t>disordered breathing: gazing into the crystal ball. Sleep. 1999 Aug 1;22(5):665-6 </a:t>
            </a:r>
          </a:p>
        </p:txBody>
      </p:sp>
      <p:sp>
        <p:nvSpPr>
          <p:cNvPr id="1638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/>
            <a:fld id="{07E5594C-2D98-483A-B577-993154D9DFA2}" type="slidenum">
              <a:rPr lang="en-US" sz="1200" i="0">
                <a:solidFill>
                  <a:prstClr val="black"/>
                </a:solidFill>
                <a:latin typeface="Arial" pitchFamily="34" charset="0"/>
              </a:rPr>
              <a:pPr algn="r" defTabSz="914400"/>
              <a:t>21</a:t>
            </a:fld>
            <a:endParaRPr lang="en-US" sz="1200" i="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63B0-17B7-4966-B3A7-159821598D78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DF4E-AD8C-4185-8660-0BD898B078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63B0-17B7-4966-B3A7-159821598D78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DF4E-AD8C-4185-8660-0BD898B078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63B0-17B7-4966-B3A7-159821598D78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DF4E-AD8C-4185-8660-0BD898B078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4792"/>
            <a:ext cx="8229600" cy="438912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63B0-17B7-4966-B3A7-159821598D78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DF4E-AD8C-4185-8660-0BD898B078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63B0-17B7-4966-B3A7-159821598D78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DF4E-AD8C-4185-8660-0BD898B078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63B0-17B7-4966-B3A7-159821598D78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DF4E-AD8C-4185-8660-0BD898B078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63B0-17B7-4966-B3A7-159821598D78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DF4E-AD8C-4185-8660-0BD898B078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63B0-17B7-4966-B3A7-159821598D78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DF4E-AD8C-4185-8660-0BD898B078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63B0-17B7-4966-B3A7-159821598D78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DF4E-AD8C-4185-8660-0BD898B078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63B0-17B7-4966-B3A7-159821598D78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DF4E-AD8C-4185-8660-0BD898B078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63B0-17B7-4966-B3A7-159821598D78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B2DF4E-AD8C-4185-8660-0BD898B078C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AE63B0-17B7-4966-B3A7-159821598D78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B2DF4E-AD8C-4185-8660-0BD898B078C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edicinehealth.com/insomnia/article_em.ht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eepfoundation.org/article/press-release/sleep-america-poll-summary-findings.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Counting Sheep: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Managing Sleep Disorders in the Primary Care Setting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Oxygen in Human Bod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585" y="1676400"/>
            <a:ext cx="1752015" cy="4724400"/>
          </a:xfrm>
          <a:prstGeom prst="rect">
            <a:avLst/>
          </a:prstGeom>
          <a:noFill/>
        </p:spPr>
      </p:pic>
      <p:sp>
        <p:nvSpPr>
          <p:cNvPr id="49155" name="Title 6"/>
          <p:cNvSpPr>
            <a:spLocks noGrp="1"/>
          </p:cNvSpPr>
          <p:nvPr>
            <p:ph type="title" idx="4294967295"/>
          </p:nvPr>
        </p:nvSpPr>
        <p:spPr>
          <a:xfrm>
            <a:off x="0" y="600075"/>
            <a:ext cx="9144000" cy="84772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Consequences of Sleep Deprivation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921375" y="2106612"/>
            <a:ext cx="3082925" cy="941388"/>
          </a:xfrm>
          <a:prstGeom prst="roundRect">
            <a:avLst/>
          </a:prstGeom>
          <a:gradFill flip="none" rotWithShape="1">
            <a:gsLst>
              <a:gs pos="0">
                <a:srgbClr val="DF912F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0"/>
            <a:tileRect/>
          </a:gradFill>
          <a:effectLst>
            <a:outerShdw blurRad="63500" sx="102000" sy="102000" algn="ct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0" dirty="0" smtClean="0">
                <a:solidFill>
                  <a:srgbClr val="3D235D"/>
                </a:solidFill>
              </a:rPr>
              <a:t>Headaches</a:t>
            </a:r>
            <a:r>
              <a:rPr lang="en-US" sz="1400" b="1" i="0" dirty="0">
                <a:solidFill>
                  <a:srgbClr val="3D235D"/>
                </a:solidFill>
              </a:rPr>
              <a:t>, memory and concentration problems; fatigue, sleepiness, mood </a:t>
            </a:r>
            <a:r>
              <a:rPr lang="en-US" sz="1400" b="1" i="0" dirty="0" smtClean="0">
                <a:solidFill>
                  <a:srgbClr val="3D235D"/>
                </a:solidFill>
              </a:rPr>
              <a:t>disorders; stroke</a:t>
            </a:r>
            <a:endParaRPr lang="en-US" sz="1400" b="1" i="0" dirty="0">
              <a:solidFill>
                <a:srgbClr val="3D235D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921375" y="3427413"/>
            <a:ext cx="3082925" cy="458787"/>
          </a:xfrm>
          <a:prstGeom prst="roundRect">
            <a:avLst/>
          </a:prstGeom>
          <a:gradFill flip="none" rotWithShape="1">
            <a:gsLst>
              <a:gs pos="0">
                <a:srgbClr val="DF912F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0"/>
            <a:tileRect/>
          </a:gradFill>
          <a:effectLst>
            <a:outerShdw blurRad="63500" sx="102000" sy="102000" algn="ct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0" dirty="0">
                <a:solidFill>
                  <a:srgbClr val="3D235D"/>
                </a:solidFill>
              </a:rPr>
              <a:t>Carotid </a:t>
            </a:r>
            <a:r>
              <a:rPr lang="en-US" sz="1400" b="1" i="0" dirty="0" smtClean="0">
                <a:solidFill>
                  <a:srgbClr val="3D235D"/>
                </a:solidFill>
              </a:rPr>
              <a:t>stenosis</a:t>
            </a:r>
            <a:endParaRPr lang="en-US" sz="1400" b="1" i="0" dirty="0">
              <a:solidFill>
                <a:srgbClr val="3D235D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921375" y="4267200"/>
            <a:ext cx="3082925" cy="569913"/>
          </a:xfrm>
          <a:prstGeom prst="roundRect">
            <a:avLst/>
          </a:prstGeom>
          <a:gradFill flip="none" rotWithShape="1">
            <a:gsLst>
              <a:gs pos="0">
                <a:srgbClr val="DF912F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0"/>
            <a:tileRect/>
          </a:gradFill>
          <a:effectLst>
            <a:outerShdw blurRad="63500" sx="102000" sy="102000" algn="ct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0" dirty="0" smtClean="0">
                <a:solidFill>
                  <a:srgbClr val="3D235D"/>
                </a:solidFill>
              </a:rPr>
              <a:t>Pulmonary hypertension</a:t>
            </a:r>
            <a:endParaRPr lang="en-US" sz="1400" b="1" i="0" dirty="0">
              <a:solidFill>
                <a:srgbClr val="3D235D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29654" y="5426122"/>
            <a:ext cx="3082925" cy="569913"/>
          </a:xfrm>
          <a:prstGeom prst="roundRect">
            <a:avLst/>
          </a:prstGeom>
          <a:gradFill flip="none" rotWithShape="1">
            <a:gsLst>
              <a:gs pos="0">
                <a:srgbClr val="DF912F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0"/>
            <a:tileRect/>
          </a:gradFill>
          <a:effectLst>
            <a:outerShdw blurRad="63500" sx="102000" sy="102000" algn="ct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0" dirty="0" smtClean="0">
                <a:solidFill>
                  <a:srgbClr val="3D235D"/>
                </a:solidFill>
              </a:rPr>
              <a:t>Worsen </a:t>
            </a:r>
            <a:r>
              <a:rPr lang="en-US" sz="1400" b="1" i="0" dirty="0">
                <a:solidFill>
                  <a:srgbClr val="3D235D"/>
                </a:solidFill>
              </a:rPr>
              <a:t>neuromuscular disorders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52400" y="2895600"/>
            <a:ext cx="3082925" cy="685800"/>
          </a:xfrm>
          <a:prstGeom prst="roundRect">
            <a:avLst/>
          </a:prstGeom>
          <a:gradFill flip="none" rotWithShape="1">
            <a:gsLst>
              <a:gs pos="0">
                <a:srgbClr val="DF912F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0"/>
            <a:tileRect/>
          </a:gradFill>
          <a:effectLst>
            <a:outerShdw blurRad="63500" sx="102000" sy="102000" algn="ct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i="0" dirty="0" smtClean="0">
                <a:solidFill>
                  <a:srgbClr val="3D235D"/>
                </a:solidFill>
              </a:rPr>
              <a:t>Increased </a:t>
            </a:r>
            <a:r>
              <a:rPr lang="en-US" sz="1400" b="1" i="0" dirty="0">
                <a:solidFill>
                  <a:srgbClr val="3D235D"/>
                </a:solidFill>
              </a:rPr>
              <a:t>risk for cardiac</a:t>
            </a:r>
            <a:br>
              <a:rPr lang="en-US" sz="1400" b="1" i="0" dirty="0">
                <a:solidFill>
                  <a:srgbClr val="3D235D"/>
                </a:solidFill>
              </a:rPr>
            </a:br>
            <a:r>
              <a:rPr lang="en-US" sz="1400" b="1" i="0" dirty="0" smtClean="0">
                <a:solidFill>
                  <a:srgbClr val="3D235D"/>
                </a:solidFill>
              </a:rPr>
              <a:t>disease and </a:t>
            </a:r>
            <a:r>
              <a:rPr lang="en-US" sz="1400" b="1" i="0" dirty="0">
                <a:solidFill>
                  <a:srgbClr val="3D235D"/>
                </a:solidFill>
              </a:rPr>
              <a:t>hypertension with </a:t>
            </a:r>
            <a:r>
              <a:rPr lang="en-US" sz="1400" b="1" i="0" dirty="0" smtClean="0">
                <a:solidFill>
                  <a:srgbClr val="3D235D"/>
                </a:solidFill>
              </a:rPr>
              <a:t>disorders such as sleep </a:t>
            </a:r>
            <a:r>
              <a:rPr lang="en-US" sz="1400" b="1" i="0" dirty="0">
                <a:solidFill>
                  <a:srgbClr val="3D235D"/>
                </a:solidFill>
              </a:rPr>
              <a:t>apnea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18281" y="3807725"/>
            <a:ext cx="3082925" cy="457200"/>
          </a:xfrm>
          <a:prstGeom prst="roundRect">
            <a:avLst/>
          </a:prstGeom>
          <a:gradFill flip="none" rotWithShape="1">
            <a:gsLst>
              <a:gs pos="0">
                <a:srgbClr val="DF912F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0"/>
            <a:tileRect/>
          </a:gradFill>
          <a:effectLst>
            <a:outerShdw blurRad="63500" sx="102000" sy="102000" algn="ct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0" dirty="0" smtClean="0">
                <a:solidFill>
                  <a:srgbClr val="3D235D"/>
                </a:solidFill>
              </a:rPr>
              <a:t>Gastric reflux (sleep apnea)</a:t>
            </a:r>
            <a:endParaRPr lang="en-US" sz="1400" b="1" i="0" dirty="0">
              <a:solidFill>
                <a:srgbClr val="3D235D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18280" y="4552666"/>
            <a:ext cx="3082925" cy="623639"/>
          </a:xfrm>
          <a:prstGeom prst="roundRect">
            <a:avLst/>
          </a:prstGeom>
          <a:gradFill flip="none" rotWithShape="1">
            <a:gsLst>
              <a:gs pos="0">
                <a:srgbClr val="DF912F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0"/>
            <a:tileRect/>
          </a:gradFill>
          <a:effectLst>
            <a:outerShdw blurRad="63500" sx="102000" sy="102000" algn="ct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0" dirty="0" smtClean="0">
                <a:solidFill>
                  <a:srgbClr val="3D235D"/>
                </a:solidFill>
              </a:rPr>
              <a:t>Low testosterone in males; poor fetal outcomes</a:t>
            </a:r>
            <a:endParaRPr lang="en-US" sz="1400" b="1" i="0" dirty="0">
              <a:solidFill>
                <a:srgbClr val="3D235D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921375" y="5181600"/>
            <a:ext cx="3082925" cy="569912"/>
          </a:xfrm>
          <a:prstGeom prst="roundRect">
            <a:avLst/>
          </a:prstGeom>
          <a:gradFill flip="none" rotWithShape="1">
            <a:gsLst>
              <a:gs pos="0">
                <a:srgbClr val="DF912F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0"/>
            <a:tileRect/>
          </a:gradFill>
          <a:effectLst>
            <a:outerShdw blurRad="63500" sx="102000" sy="102000" algn="ct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0" dirty="0">
                <a:solidFill>
                  <a:srgbClr val="3D235D"/>
                </a:solidFill>
              </a:rPr>
              <a:t>Increased </a:t>
            </a:r>
            <a:r>
              <a:rPr lang="en-US" sz="1400" b="1" i="0" dirty="0" smtClean="0">
                <a:solidFill>
                  <a:srgbClr val="3D235D"/>
                </a:solidFill>
              </a:rPr>
              <a:t>mortality</a:t>
            </a:r>
            <a:endParaRPr lang="en-US" sz="1400" b="1" i="0" dirty="0">
              <a:solidFill>
                <a:srgbClr val="3D235D"/>
              </a:solidFill>
            </a:endParaRPr>
          </a:p>
        </p:txBody>
      </p:sp>
      <p:cxnSp>
        <p:nvCxnSpPr>
          <p:cNvPr id="30" name="Straight Connector 29"/>
          <p:cNvCxnSpPr>
            <a:stCxn id="23" idx="3"/>
          </p:cNvCxnSpPr>
          <p:nvPr/>
        </p:nvCxnSpPr>
        <p:spPr>
          <a:xfrm flipV="1">
            <a:off x="3212579" y="4419600"/>
            <a:ext cx="1130821" cy="1291479"/>
          </a:xfrm>
          <a:prstGeom prst="line">
            <a:avLst/>
          </a:prstGeom>
          <a:ln>
            <a:solidFill>
              <a:srgbClr val="FAD544"/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9" idx="1"/>
          </p:cNvCxnSpPr>
          <p:nvPr/>
        </p:nvCxnSpPr>
        <p:spPr>
          <a:xfrm flipH="1" flipV="1">
            <a:off x="4724400" y="1905000"/>
            <a:ext cx="1196975" cy="672306"/>
          </a:xfrm>
          <a:prstGeom prst="line">
            <a:avLst/>
          </a:prstGeom>
          <a:ln>
            <a:solidFill>
              <a:srgbClr val="FAD544"/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4" idx="3"/>
          </p:cNvCxnSpPr>
          <p:nvPr/>
        </p:nvCxnSpPr>
        <p:spPr>
          <a:xfrm flipV="1">
            <a:off x="3235325" y="2743200"/>
            <a:ext cx="1565275" cy="495300"/>
          </a:xfrm>
          <a:prstGeom prst="line">
            <a:avLst/>
          </a:prstGeom>
          <a:ln>
            <a:solidFill>
              <a:srgbClr val="FAD544"/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1" idx="1"/>
          </p:cNvCxnSpPr>
          <p:nvPr/>
        </p:nvCxnSpPr>
        <p:spPr>
          <a:xfrm flipH="1" flipV="1">
            <a:off x="4724400" y="2514600"/>
            <a:ext cx="1196975" cy="1142207"/>
          </a:xfrm>
          <a:prstGeom prst="line">
            <a:avLst/>
          </a:prstGeom>
          <a:ln>
            <a:solidFill>
              <a:srgbClr val="FAD544"/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2" idx="1"/>
          </p:cNvCxnSpPr>
          <p:nvPr/>
        </p:nvCxnSpPr>
        <p:spPr>
          <a:xfrm flipH="1" flipV="1">
            <a:off x="4876800" y="3008313"/>
            <a:ext cx="1044575" cy="1543844"/>
          </a:xfrm>
          <a:prstGeom prst="line">
            <a:avLst/>
          </a:prstGeom>
          <a:ln>
            <a:solidFill>
              <a:srgbClr val="FAD544"/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6" idx="3"/>
          </p:cNvCxnSpPr>
          <p:nvPr/>
        </p:nvCxnSpPr>
        <p:spPr>
          <a:xfrm flipV="1">
            <a:off x="3201205" y="3907809"/>
            <a:ext cx="1400365" cy="956677"/>
          </a:xfrm>
          <a:prstGeom prst="line">
            <a:avLst/>
          </a:prstGeom>
          <a:ln>
            <a:solidFill>
              <a:srgbClr val="FAD544"/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5" idx="3"/>
          </p:cNvCxnSpPr>
          <p:nvPr/>
        </p:nvCxnSpPr>
        <p:spPr>
          <a:xfrm flipV="1">
            <a:off x="3201206" y="3429000"/>
            <a:ext cx="1523194" cy="607325"/>
          </a:xfrm>
          <a:prstGeom prst="line">
            <a:avLst/>
          </a:prstGeom>
          <a:ln>
            <a:solidFill>
              <a:srgbClr val="FAD544"/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152400" y="2209800"/>
            <a:ext cx="3082925" cy="455613"/>
          </a:xfrm>
          <a:prstGeom prst="roundRect">
            <a:avLst/>
          </a:prstGeom>
          <a:gradFill flip="none" rotWithShape="1">
            <a:gsLst>
              <a:gs pos="0">
                <a:srgbClr val="DF912F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0"/>
            <a:tileRect/>
          </a:gradFill>
          <a:effectLst>
            <a:outerShdw blurRad="63500" sx="102000" sy="102000" algn="ct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0" dirty="0">
                <a:solidFill>
                  <a:srgbClr val="3D235D"/>
                </a:solidFill>
              </a:rPr>
              <a:t>Endocrine: DM II; Low growth hormone</a:t>
            </a:r>
          </a:p>
        </p:txBody>
      </p:sp>
      <p:cxnSp>
        <p:nvCxnSpPr>
          <p:cNvPr id="44" name="Straight Connector 43"/>
          <p:cNvCxnSpPr>
            <a:stCxn id="43" idx="3"/>
          </p:cNvCxnSpPr>
          <p:nvPr/>
        </p:nvCxnSpPr>
        <p:spPr>
          <a:xfrm flipV="1">
            <a:off x="3235325" y="1905000"/>
            <a:ext cx="1336675" cy="532607"/>
          </a:xfrm>
          <a:prstGeom prst="line">
            <a:avLst/>
          </a:prstGeom>
          <a:ln>
            <a:solidFill>
              <a:srgbClr val="FAD544"/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626" name="AutoShape 2" descr="http://michael-whitehead.com.au/wp-content/uploads/2011/08/sci-body1.jpg"/>
          <p:cNvSpPr>
            <a:spLocks noChangeAspect="1" noChangeArrowheads="1"/>
          </p:cNvSpPr>
          <p:nvPr/>
        </p:nvSpPr>
        <p:spPr bwMode="auto">
          <a:xfrm>
            <a:off x="63500" y="-136525"/>
            <a:ext cx="2847975" cy="6105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4792"/>
            <a:ext cx="8229600" cy="2426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Most frequently, patients do not come in with a sleep disorder as their chief complaint, though it is, in fact often related to their presenting complaint. </a:t>
            </a:r>
          </a:p>
          <a:p>
            <a:endParaRPr lang="en-US" dirty="0" smtClean="0"/>
          </a:p>
          <a:p>
            <a:r>
              <a:rPr lang="en-US" dirty="0" smtClean="0"/>
              <a:t>How do you address this challenge in clinical practice?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2362200" cy="1143000"/>
          </a:xfrm>
        </p:spPr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22192"/>
            <a:ext cx="6172200" cy="807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Neurobiology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The Bi-Phasic Concept of Sleep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1514" y="6204719"/>
            <a:ext cx="8839200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050" dirty="0" smtClean="0"/>
              <a:t>Borbély AA. Sleep homeostasis and models of sleep regulation. In: Principles and Practice of Sleep Medicine, Kryger MH., Roth T., Dement WC. (Eds.), Elsevier Saunders, Philadelphia (2005).   Colwell, CS. Circadian rhythms.  American College of Neuropsychopharmacology. Available at: http://www.acnp.org/g4/GN401000074/CH074.html..</a:t>
            </a:r>
            <a:endParaRPr lang="en-US" sz="105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676400"/>
          <a:ext cx="8001000" cy="4175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61722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Phase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Characteristics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1599521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Calibri" pitchFamily="34" charset="0"/>
                        </a:rPr>
                        <a:t>Sleep Homeostasis</a:t>
                      </a:r>
                      <a:endParaRPr lang="en-US" sz="2400" b="1" i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lvl="1" indent="-228600">
                        <a:buFont typeface="Arial" pitchFamily="34" charset="0"/>
                        <a:buChar char="•"/>
                      </a:pPr>
                      <a:r>
                        <a:rPr lang="en-US" sz="1900" dirty="0" smtClean="0">
                          <a:latin typeface="Calibri" pitchFamily="34" charset="0"/>
                        </a:rPr>
                        <a:t>Regulates </a:t>
                      </a:r>
                      <a:r>
                        <a:rPr lang="en-US" sz="1900" i="1" u="sng" dirty="0" smtClean="0">
                          <a:latin typeface="Calibri" pitchFamily="34" charset="0"/>
                        </a:rPr>
                        <a:t>sleep intensity</a:t>
                      </a:r>
                      <a:endParaRPr lang="en-US" sz="1900" u="sng" dirty="0" smtClean="0">
                        <a:latin typeface="Calibri" pitchFamily="34" charset="0"/>
                      </a:endParaRPr>
                    </a:p>
                    <a:p>
                      <a:pPr marL="228600" lvl="1" indent="-228600">
                        <a:buFont typeface="Arial" pitchFamily="34" charset="0"/>
                        <a:buChar char="•"/>
                      </a:pPr>
                      <a:r>
                        <a:rPr lang="en-US" sz="1900" dirty="0" smtClean="0">
                          <a:latin typeface="Calibri" pitchFamily="34" charset="0"/>
                        </a:rPr>
                        <a:t>Sleep deficits cause compensatory rise in sleep intensity/duration</a:t>
                      </a:r>
                    </a:p>
                    <a:p>
                      <a:pPr marL="228600" lvl="1" indent="-228600">
                        <a:buFont typeface="Arial" pitchFamily="34" charset="0"/>
                        <a:buChar char="•"/>
                      </a:pPr>
                      <a:r>
                        <a:rPr lang="en-US" sz="1900" dirty="0" smtClean="0">
                          <a:latin typeface="Calibri" pitchFamily="34" charset="0"/>
                        </a:rPr>
                        <a:t>Excessive sleep lowers sleep intensity/duration</a:t>
                      </a:r>
                    </a:p>
                    <a:p>
                      <a:pPr marL="228600" lvl="1" indent="-228600">
                        <a:buFont typeface="Arial" pitchFamily="34" charset="0"/>
                        <a:buChar char="•"/>
                      </a:pPr>
                      <a:r>
                        <a:rPr lang="en-US" sz="1900" dirty="0" smtClean="0">
                          <a:latin typeface="Calibri" pitchFamily="34" charset="0"/>
                        </a:rPr>
                        <a:t>Slow waves on EEG denote higher sleep intensity</a:t>
                      </a:r>
                    </a:p>
                  </a:txBody>
                  <a:tcPr anchor="ctr"/>
                </a:tc>
              </a:tr>
              <a:tr h="1899432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Calibri" pitchFamily="34" charset="0"/>
                        </a:rPr>
                        <a:t>Circadian Rhythm</a:t>
                      </a:r>
                      <a:endParaRPr lang="en-US" sz="2400" b="1" i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lvl="1" indent="-228600">
                        <a:buFont typeface="Arial" pitchFamily="34" charset="0"/>
                        <a:buChar char="•"/>
                      </a:pPr>
                      <a:r>
                        <a:rPr lang="en-US" sz="1900" dirty="0" smtClean="0">
                          <a:latin typeface="Calibri" pitchFamily="34" charset="0"/>
                        </a:rPr>
                        <a:t>Regulates </a:t>
                      </a:r>
                      <a:r>
                        <a:rPr lang="en-US" sz="1900" i="1" u="sng" dirty="0" smtClean="0">
                          <a:latin typeface="Calibri" pitchFamily="34" charset="0"/>
                        </a:rPr>
                        <a:t>timing of sleep</a:t>
                      </a:r>
                    </a:p>
                    <a:p>
                      <a:pPr marL="228600" lvl="1" indent="-228600">
                        <a:buFont typeface="Arial" pitchFamily="34" charset="0"/>
                        <a:buChar char="•"/>
                      </a:pPr>
                      <a:r>
                        <a:rPr lang="en-US" sz="1900" b="0" dirty="0" smtClean="0">
                          <a:latin typeface="Calibri" pitchFamily="34" charset="0"/>
                        </a:rPr>
                        <a:t>Rhythms repeat once every 24 hours</a:t>
                      </a:r>
                    </a:p>
                    <a:p>
                      <a:pPr marL="228600" lvl="1" indent="-228600">
                        <a:buFont typeface="Arial" pitchFamily="34" charset="0"/>
                        <a:buChar char="•"/>
                      </a:pPr>
                      <a:r>
                        <a:rPr lang="en-US" sz="1900" b="0" dirty="0" smtClean="0">
                          <a:latin typeface="Calibri" pitchFamily="34" charset="0"/>
                        </a:rPr>
                        <a:t>Rhythms are endogenous (persist in the absence of external cues</a:t>
                      </a:r>
                    </a:p>
                    <a:p>
                      <a:pPr marL="228600" lvl="1" indent="-228600">
                        <a:buFont typeface="Arial" pitchFamily="34" charset="0"/>
                        <a:buChar char="•"/>
                      </a:pPr>
                      <a:r>
                        <a:rPr lang="en-US" sz="1900" b="0" dirty="0" smtClean="0">
                          <a:latin typeface="Calibri" pitchFamily="34" charset="0"/>
                        </a:rPr>
                        <a:t>Rhythms can adjust to local time</a:t>
                      </a:r>
                      <a:endParaRPr lang="en-US" sz="1900" b="0" i="1" dirty="0" smtClean="0">
                        <a:latin typeface="Calibri" pitchFamily="34" charset="0"/>
                      </a:endParaRPr>
                    </a:p>
                    <a:p>
                      <a:pPr marL="228600" lvl="1" indent="-228600">
                        <a:buFont typeface="Arial" pitchFamily="34" charset="0"/>
                        <a:buChar char="•"/>
                      </a:pPr>
                      <a:r>
                        <a:rPr lang="en-US" sz="1900" b="0" dirty="0" smtClean="0">
                          <a:latin typeface="Calibri" pitchFamily="34" charset="0"/>
                        </a:rPr>
                        <a:t>Rhythms maintain periodicity over physiological temperatures</a:t>
                      </a:r>
                      <a:endParaRPr lang="en-US" sz="1900" b="0" i="1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Regulation of Sleep/Wake Cycles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52600" y="2057400"/>
            <a:ext cx="4876800" cy="1447800"/>
          </a:xfrm>
          <a:prstGeom prst="rect">
            <a:avLst/>
          </a:prstGeom>
        </p:spPr>
        <p:txBody>
          <a:bodyPr vert="horz" tIns="0" bIns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Sleep homeostasis and circadian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rhythm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regulate all aspects of sleep/wake, including: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038600"/>
            <a:ext cx="7543800" cy="1905000"/>
          </a:xfrm>
          <a:prstGeom prst="rect">
            <a:avLst/>
          </a:prstGeom>
        </p:spPr>
        <p:txBody>
          <a:bodyPr vert="horz" tIns="0" bIns="0">
            <a:noAutofit/>
          </a:bodyPr>
          <a:lstStyle/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Sleep deprivation recovery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Circadian phase dependence of sleep duration 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Sleep during shift work 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Fragmentation during bed rest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smtClean="0">
                <a:latin typeface="Calibri" pitchFamily="34" charset="0"/>
              </a:rPr>
              <a:t>Internal desynchronization when time cues are absent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Right Arrow 5"/>
          <p:cNvSpPr/>
          <p:nvPr/>
        </p:nvSpPr>
        <p:spPr>
          <a:xfrm rot="5400000">
            <a:off x="4038600" y="2971800"/>
            <a:ext cx="533400" cy="129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1514" y="6204719"/>
            <a:ext cx="8839200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050" dirty="0" smtClean="0"/>
              <a:t>Borbély AA. Sleep homeostasis and models of sleep regulation. In: Principles and Practice of Sleep Medicine, Kryger MH., Roth T., Dement WC. (Eds.), Elsevier Saunders, Philadelphia (2005).   Colwell, CS. Circadian rhythms.  American College of Neuropsychopharmacology. Available at: http://www.acnp.org/g4/GN401000074/CH074.html..</a:t>
            </a:r>
            <a:endParaRPr lang="en-US" sz="105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Mechanisms of Sleep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6192"/>
            <a:ext cx="8229600" cy="1816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/>
              <a:t>Ascending Arousal System </a:t>
            </a:r>
            <a:endParaRPr lang="en-US" dirty="0" smtClean="0"/>
          </a:p>
          <a:p>
            <a:r>
              <a:rPr lang="en-US" dirty="0" smtClean="0"/>
              <a:t>Involved with wakefulness</a:t>
            </a:r>
          </a:p>
          <a:p>
            <a:r>
              <a:rPr lang="en-US" dirty="0" smtClean="0"/>
              <a:t>Originates in the upper brainstem adjacent to the pons and midbrain, and continues to the diencephalon</a:t>
            </a:r>
          </a:p>
          <a:p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371600" y="3352800"/>
            <a:ext cx="5915025" cy="609599"/>
          </a:xfrm>
          <a:prstGeom prst="roundRect">
            <a:avLst>
              <a:gd name="adj" fmla="val 23056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28575" algn="ctr">
            <a:solidFill>
              <a:srgbClr val="CC33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400" b="1" dirty="0" smtClean="0"/>
              <a:t>Two Branches</a:t>
            </a:r>
            <a:endParaRPr lang="en-US" sz="2400" b="1" dirty="0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33400" y="4648200"/>
            <a:ext cx="3352800" cy="1752600"/>
          </a:xfrm>
          <a:prstGeom prst="roundRect">
            <a:avLst>
              <a:gd name="adj" fmla="val 28301"/>
            </a:avLst>
          </a:prstGeom>
          <a:solidFill>
            <a:srgbClr val="0070C0"/>
          </a:solidFill>
          <a:ln w="2857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122238" lvl="1"/>
            <a:r>
              <a:rPr lang="en-US" b="1" dirty="0" smtClean="0">
                <a:solidFill>
                  <a:srgbClr val="FFFF00"/>
                </a:solidFill>
              </a:rPr>
              <a:t>BRANCH 1: innervates the thalamus, activating relay neurons and reticular nuclei for thalamocortical transmission. 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038600" y="4648200"/>
            <a:ext cx="4876800" cy="1752600"/>
          </a:xfrm>
          <a:prstGeom prst="roundRect">
            <a:avLst>
              <a:gd name="adj" fmla="val 28301"/>
            </a:avLst>
          </a:prstGeom>
          <a:solidFill>
            <a:srgbClr val="0070C0"/>
          </a:solidFill>
          <a:ln w="2857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122238" lvl="1"/>
            <a:r>
              <a:rPr lang="en-US" b="1" dirty="0" smtClean="0">
                <a:solidFill>
                  <a:srgbClr val="FFFF00"/>
                </a:solidFill>
              </a:rPr>
              <a:t>BRANCH 2:  Innervates the lateral hypothalamus, basal forebrain, and cerebral cortex;  made up of serotoninergic raphe nuclei, noradrenergic/dopaminergic neurons, and others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590800" y="41148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05400" y="41148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41514" y="6545595"/>
            <a:ext cx="88392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050" dirty="0" smtClean="0"/>
              <a:t>Schwartz JR, Roth T. Neurophysiology of sleep and wakefulness: basic science and clinical implications. Curr Neuropharmacol 2008;6:367-78.</a:t>
            </a:r>
            <a:endParaRPr lang="en-US" sz="105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762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Inhibition of Awake State by VLPO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4792"/>
            <a:ext cx="8229600" cy="2273808"/>
          </a:xfrm>
        </p:spPr>
        <p:txBody>
          <a:bodyPr>
            <a:normAutofit/>
          </a:bodyPr>
          <a:lstStyle/>
          <a:p>
            <a:r>
              <a:rPr lang="en-US" dirty="0" smtClean="0"/>
              <a:t>A group of ventrolateral preoptic (VLPO) neurons is activated while falling asleep, and believed responsible for inhibition of the ascending arousal system.</a:t>
            </a:r>
            <a:r>
              <a:rPr lang="en-US" baseline="30000" dirty="0" smtClean="0"/>
              <a:t>1,2</a:t>
            </a:r>
            <a:endParaRPr lang="en-US" dirty="0" smtClean="0"/>
          </a:p>
          <a:p>
            <a:endParaRPr lang="en-US" sz="1100" dirty="0" smtClean="0"/>
          </a:p>
          <a:p>
            <a:r>
              <a:rPr lang="en-US" dirty="0" smtClean="0"/>
              <a:t>VLPO neurons contain 2 inhibitory neurotransmitters: </a:t>
            </a:r>
          </a:p>
          <a:p>
            <a:endParaRPr lang="en-US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1514" y="6387855"/>
            <a:ext cx="88392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050" dirty="0" smtClean="0"/>
              <a:t>1:  Gaus, SE, et al. Ventrolateral preoptic nucleus contains sleep-active, galaninergic neurons in multiple mammalian species. Neuroscience. 2002;115:285-294.   2:  Sherin JE, et al. Activation of ventrolateral preoptic neurons during sleep. Science. 1996;271:216-219.</a:t>
            </a:r>
          </a:p>
          <a:p>
            <a:endParaRPr lang="en-US" sz="1000" dirty="0"/>
          </a:p>
        </p:txBody>
      </p:sp>
      <p:sp>
        <p:nvSpPr>
          <p:cNvPr id="5" name="Right Arrow 4"/>
          <p:cNvSpPr/>
          <p:nvPr/>
        </p:nvSpPr>
        <p:spPr>
          <a:xfrm>
            <a:off x="2667000" y="3962400"/>
            <a:ext cx="609600" cy="457200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3817203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Calibri" pitchFamily="34" charset="0"/>
              </a:rPr>
              <a:t>Essential for quieting the ascending arousal system during sleep. </a:t>
            </a:r>
            <a:endParaRPr lang="en-US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3817203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i="1" dirty="0" smtClean="0">
                <a:solidFill>
                  <a:srgbClr val="FF0000"/>
                </a:solidFill>
                <a:latin typeface="Calibri" pitchFamily="34" charset="0"/>
              </a:rPr>
              <a:t>1: GABA</a:t>
            </a:r>
          </a:p>
          <a:p>
            <a:pPr marL="0" lvl="1"/>
            <a:r>
              <a:rPr lang="en-US" sz="2400" b="1" i="1" dirty="0" smtClean="0">
                <a:solidFill>
                  <a:srgbClr val="FF0000"/>
                </a:solidFill>
                <a:latin typeface="Calibri" pitchFamily="34" charset="0"/>
              </a:rPr>
              <a:t>2: Galanin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62000" y="5029200"/>
            <a:ext cx="7391400" cy="1041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00CCFF"/>
            </a:solidFill>
            <a:round/>
            <a:headEnd/>
            <a:tailEnd/>
          </a:ln>
        </p:spPr>
        <p:txBody>
          <a:bodyPr lIns="45720" rIns="45720" anchor="ctr"/>
          <a:lstStyle/>
          <a:p>
            <a:pPr algn="ctr"/>
            <a:r>
              <a:rPr lang="en-US" sz="2400" b="1" dirty="0" smtClean="0"/>
              <a:t>This interaction causes a brainstem “switch” which regulates the stability of the sleep-wake states.</a:t>
            </a:r>
            <a:endParaRPr lang="en-US" sz="2400" b="1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4792"/>
            <a:ext cx="8229600" cy="2426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aspects of sleep neurobiology do you believe may be related to managing other medical conditions such as diabetes, hypertension, migraine, etc.?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2362200" cy="1143000"/>
          </a:xfrm>
        </p:spPr>
        <p:txBody>
          <a:bodyPr/>
          <a:lstStyle/>
          <a:p>
            <a:r>
              <a:rPr lang="en-US" dirty="0" smtClean="0"/>
              <a:t>Part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22192"/>
            <a:ext cx="6172200" cy="807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Individual Sleep Disorders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Sleep Disorders Seen in Primary Care:</a:t>
            </a:r>
          </a:p>
          <a:p>
            <a:pPr lvl="1"/>
            <a:r>
              <a:rPr lang="en-US" dirty="0" smtClean="0"/>
              <a:t>Insomnia</a:t>
            </a:r>
          </a:p>
          <a:p>
            <a:pPr lvl="1"/>
            <a:r>
              <a:rPr lang="en-US" dirty="0" smtClean="0"/>
              <a:t>Obstructive sleep apnea</a:t>
            </a:r>
          </a:p>
          <a:p>
            <a:pPr lvl="1"/>
            <a:r>
              <a:rPr lang="en-US" dirty="0" smtClean="0"/>
              <a:t>Restless Legs Syndrome</a:t>
            </a:r>
          </a:p>
          <a:p>
            <a:r>
              <a:rPr lang="en-US" dirty="0" smtClean="0"/>
              <a:t>Less Common</a:t>
            </a:r>
          </a:p>
          <a:p>
            <a:pPr lvl="1"/>
            <a:r>
              <a:rPr lang="en-US" dirty="0" smtClean="0"/>
              <a:t>Narcolepsy </a:t>
            </a:r>
          </a:p>
          <a:p>
            <a:pPr lvl="1"/>
            <a:r>
              <a:rPr lang="en-US" dirty="0" smtClean="0"/>
              <a:t>Shift work disorder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35480"/>
            <a:ext cx="4114800" cy="23317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latin typeface="Calibri" pitchFamily="34" charset="0"/>
              </a:rPr>
              <a:t>Sanford Auerbach, MD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Associate Professor of Neurology, Psychiatry and Behavioral Sciences; Boston University School of Medicine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Director, Sleep Disorders Center; Boston Medical Center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48200" y="1905000"/>
            <a:ext cx="4267200" cy="434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200" dirty="0" smtClean="0">
                <a:latin typeface="Calibri" pitchFamily="34" charset="0"/>
              </a:rPr>
              <a:t>David N. Neubauer, MD</a:t>
            </a: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 smtClean="0">
                <a:latin typeface="Calibri" pitchFamily="34" charset="0"/>
              </a:rPr>
              <a:t>Associate Professor; Johns Hopkins University School of Medicine</a:t>
            </a: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 smtClean="0">
                <a:latin typeface="Calibri" pitchFamily="34" charset="0"/>
              </a:rPr>
              <a:t>Associate Director; </a:t>
            </a:r>
            <a:r>
              <a:rPr lang="en-US" sz="2000" dirty="0" smtClean="0">
                <a:latin typeface="Calibri" pitchFamily="34" charset="0"/>
              </a:rPr>
              <a:t>Johns </a:t>
            </a:r>
            <a:r>
              <a:rPr lang="en-US" sz="2000" dirty="0" smtClean="0">
                <a:latin typeface="Calibri" pitchFamily="34" charset="0"/>
              </a:rPr>
              <a:t>Hopkins Sleep Disorders </a:t>
            </a:r>
            <a:r>
              <a:rPr lang="en-US" sz="2000" dirty="0" smtClean="0">
                <a:latin typeface="Calibri" pitchFamily="34" charset="0"/>
              </a:rPr>
              <a:t>Center</a:t>
            </a:r>
          </a:p>
          <a:p>
            <a:pPr marL="12700" lvl="1" indent="-12700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en-US" sz="2200" dirty="0" smtClean="0">
                <a:latin typeface="Calibri" pitchFamily="34" charset="0"/>
              </a:rPr>
              <a:t>Karl </a:t>
            </a:r>
            <a:r>
              <a:rPr lang="en-US" sz="2200" dirty="0" smtClean="0">
                <a:latin typeface="Calibri" pitchFamily="34" charset="0"/>
              </a:rPr>
              <a:t>Doghramji, </a:t>
            </a:r>
            <a:r>
              <a:rPr lang="en-US" sz="2200" dirty="0" smtClean="0">
                <a:latin typeface="Calibri" pitchFamily="34" charset="0"/>
              </a:rPr>
              <a:t>MD</a:t>
            </a: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 smtClean="0">
                <a:latin typeface="Calibri" pitchFamily="34" charset="0"/>
              </a:rPr>
              <a:t>Medical Director; </a:t>
            </a:r>
            <a:r>
              <a:rPr lang="en-US" sz="2000" dirty="0" smtClean="0">
                <a:latin typeface="Calibri" pitchFamily="34" charset="0"/>
              </a:rPr>
              <a:t>Jefferson Sleep Disorders </a:t>
            </a:r>
            <a:r>
              <a:rPr lang="en-US" sz="2000" dirty="0" smtClean="0">
                <a:latin typeface="Calibri" pitchFamily="34" charset="0"/>
              </a:rPr>
              <a:t>Center</a:t>
            </a: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 smtClean="0">
                <a:latin typeface="Calibri" pitchFamily="34" charset="0"/>
              </a:rPr>
              <a:t>Professor</a:t>
            </a:r>
            <a:r>
              <a:rPr lang="en-US" sz="2000" dirty="0" smtClean="0">
                <a:latin typeface="Calibri" pitchFamily="34" charset="0"/>
              </a:rPr>
              <a:t>, Psychiatry and Human </a:t>
            </a:r>
            <a:r>
              <a:rPr lang="en-US" sz="2000" dirty="0" smtClean="0">
                <a:latin typeface="Calibri" pitchFamily="34" charset="0"/>
              </a:rPr>
              <a:t>Behavior; Associate Professor, Neurology; Jefferson Medical College</a:t>
            </a: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Obstructive Sleep Apnea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3950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i="1" dirty="0" smtClean="0"/>
              <a:t>DEFINITION</a:t>
            </a:r>
          </a:p>
          <a:p>
            <a:r>
              <a:rPr lang="en-US" sz="2800" dirty="0" smtClean="0"/>
              <a:t>Recurrent episodes of upper airway  obstruction during sleep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88925" y="6553200"/>
            <a:ext cx="85502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 i="0" dirty="0" smtClean="0"/>
              <a:t>Patil </a:t>
            </a:r>
            <a:r>
              <a:rPr lang="en-US" sz="1100" b="1" i="0" dirty="0"/>
              <a:t>SP, et al. </a:t>
            </a:r>
            <a:r>
              <a:rPr lang="en-US" sz="1100" b="1" dirty="0" smtClean="0"/>
              <a:t>Adult Obstructive Sleep Apnea: Pathophysiology and Diagnosis. Chest</a:t>
            </a:r>
            <a:r>
              <a:rPr lang="en-US" sz="1100" b="1" i="0" dirty="0"/>
              <a:t>. 2007;132(1):325-337.</a:t>
            </a:r>
            <a:endParaRPr lang="en-US" sz="1100" b="1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524001" y="3429001"/>
            <a:ext cx="2133599" cy="457200"/>
          </a:xfrm>
          <a:prstGeom prst="roundRect">
            <a:avLst>
              <a:gd name="adj" fmla="val 23056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28575" algn="ctr">
            <a:solidFill>
              <a:srgbClr val="CC33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400" b="1" dirty="0" smtClean="0"/>
              <a:t>Apnea</a:t>
            </a:r>
            <a:endParaRPr lang="en-US" sz="2400" b="1" dirty="0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572000" y="4495800"/>
            <a:ext cx="3352800" cy="1752600"/>
          </a:xfrm>
          <a:prstGeom prst="roundRect">
            <a:avLst>
              <a:gd name="adj" fmla="val 28301"/>
            </a:avLst>
          </a:prstGeom>
          <a:solidFill>
            <a:srgbClr val="0070C0"/>
          </a:solidFill>
          <a:ln w="2857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122238" lvl="1" algn="ctr"/>
            <a:r>
              <a:rPr lang="en-US" sz="2000" b="1" dirty="0" smtClean="0">
                <a:solidFill>
                  <a:srgbClr val="FFFF00"/>
                </a:solidFill>
              </a:rPr>
              <a:t>Partial reduction in airflow with some desaturation and/or an arousal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667000" y="3962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5105401" y="3429000"/>
            <a:ext cx="2133599" cy="457200"/>
          </a:xfrm>
          <a:prstGeom prst="roundRect">
            <a:avLst>
              <a:gd name="adj" fmla="val 23056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28575" algn="ctr">
            <a:solidFill>
              <a:srgbClr val="CC33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400" b="1" dirty="0" smtClean="0"/>
              <a:t>Hypopnea</a:t>
            </a:r>
            <a:endParaRPr lang="en-US" sz="2400" b="1" dirty="0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990600" y="4495800"/>
            <a:ext cx="3352800" cy="1752600"/>
          </a:xfrm>
          <a:prstGeom prst="roundRect">
            <a:avLst>
              <a:gd name="adj" fmla="val 28301"/>
            </a:avLst>
          </a:prstGeom>
          <a:solidFill>
            <a:srgbClr val="0070C0"/>
          </a:solidFill>
          <a:ln w="2857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122238" lvl="1" algn="ctr"/>
            <a:r>
              <a:rPr lang="en-US" sz="2000" b="1" dirty="0" smtClean="0">
                <a:solidFill>
                  <a:srgbClr val="FFFF00"/>
                </a:solidFill>
              </a:rPr>
              <a:t>Marked reduction in airflow  with duration ≥ 10 </a:t>
            </a:r>
            <a:r>
              <a:rPr lang="en-US" sz="2000" b="1" dirty="0" smtClean="0">
                <a:solidFill>
                  <a:srgbClr val="FFFF00"/>
                </a:solidFill>
              </a:rPr>
              <a:t>seconds</a:t>
            </a:r>
            <a:endParaRPr lang="en-US" sz="2000" b="1" dirty="0" smtClean="0">
              <a:solidFill>
                <a:srgbClr val="FFFF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248400" y="3962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67945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Severity Criteria:</a:t>
            </a:r>
            <a:br>
              <a:rPr lang="en-US" sz="4000" dirty="0" smtClean="0"/>
            </a:br>
            <a:r>
              <a:rPr lang="en-US" sz="4000" dirty="0" smtClean="0"/>
              <a:t>Am Academy of Sleep Med</a:t>
            </a:r>
          </a:p>
        </p:txBody>
      </p:sp>
      <p:sp>
        <p:nvSpPr>
          <p:cNvPr id="57349" name="Rectangle 7"/>
          <p:cNvSpPr>
            <a:spLocks noChangeArrowheads="1"/>
          </p:cNvSpPr>
          <p:nvPr/>
        </p:nvSpPr>
        <p:spPr bwMode="auto">
          <a:xfrm>
            <a:off x="120424" y="6443889"/>
            <a:ext cx="7651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2">
              <a:spcBef>
                <a:spcPct val="20000"/>
              </a:spcBef>
              <a:buClr>
                <a:srgbClr val="EE9657"/>
              </a:buClr>
            </a:pPr>
            <a:r>
              <a:rPr lang="en-US" sz="1200" i="0" dirty="0" smtClean="0"/>
              <a:t>Littner </a:t>
            </a:r>
            <a:r>
              <a:rPr lang="en-US" sz="1200" i="0" dirty="0"/>
              <a:t>MR, Shepard JW</a:t>
            </a:r>
            <a:r>
              <a:rPr lang="en-US" sz="1200" dirty="0" smtClean="0"/>
              <a:t>. Recommendations for research into measurement and classification of sleep disordered breathing: Gazing into the crystal ball.  Sleep</a:t>
            </a:r>
            <a:r>
              <a:rPr lang="en-US" sz="1200" i="0" dirty="0"/>
              <a:t>. 1999;22(5):665-666.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1981200"/>
          <a:ext cx="7467600" cy="242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4856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Classification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Events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856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“Mild”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5 - &lt;15 events/hour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856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“Moderate”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15 - &lt;30 events/hour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856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“Severe”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≥ 30 events/hour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85648">
                <a:tc gridSpan="2">
                  <a:txBody>
                    <a:bodyPr/>
                    <a:lstStyle/>
                    <a:p>
                      <a:pPr algn="l"/>
                      <a:r>
                        <a:rPr lang="en-US" sz="1600" i="1" dirty="0" smtClean="0">
                          <a:latin typeface="Calibri" pitchFamily="34" charset="0"/>
                        </a:rPr>
                        <a:t>“Events” includes apneas, hypopneas, and respiratory effort related arousals.</a:t>
                      </a:r>
                      <a:endParaRPr lang="en-US" sz="1600" i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600200" y="44856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4638040"/>
            <a:ext cx="8458200" cy="1289304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dirty="0" smtClean="0">
                <a:latin typeface="Calibri" pitchFamily="34" charset="0"/>
              </a:rPr>
              <a:t>OSA consequences include daytime hypersomnolence, neurocognitive dysfunction, CV disease, metabolic dysfunction, and cor pulmonale.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dirty="0" smtClean="0">
                <a:latin typeface="Calibri" pitchFamily="34" charset="0"/>
              </a:rPr>
              <a:t>Major risk factors include obesity, male gender, and age.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dirty="0" smtClean="0">
                <a:latin typeface="Calibri" pitchFamily="34" charset="0"/>
              </a:rPr>
              <a:t>OSA is associated with snoring, which can cause sleep deprivation daytime drowsiness, lack of focus, irritability,  etc.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 10"/>
          <p:cNvSpPr>
            <a:spLocks noGrp="1"/>
          </p:cNvSpPr>
          <p:nvPr>
            <p:ph type="title" idx="4294967295"/>
          </p:nvPr>
        </p:nvSpPr>
        <p:spPr>
          <a:xfrm>
            <a:off x="457200" y="709613"/>
            <a:ext cx="8229600" cy="8143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 smtClean="0">
                <a:latin typeface="Calibri" pitchFamily="34" charset="0"/>
              </a:rPr>
              <a:t>Sleep Apnea Treatment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457200" y="1752600"/>
            <a:ext cx="5119688" cy="454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</a:pPr>
            <a:r>
              <a:rPr lang="en-US" sz="2400" i="0" dirty="0">
                <a:latin typeface="Calibri" pitchFamily="34" charset="0"/>
              </a:rPr>
              <a:t>Behavioral therapy</a:t>
            </a:r>
          </a:p>
          <a:p>
            <a:pPr marL="742950" lvl="1" indent="-28575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</a:pPr>
            <a:r>
              <a:rPr lang="en-US" sz="2000" i="0" dirty="0" smtClean="0">
                <a:latin typeface="Calibri" pitchFamily="34" charset="0"/>
              </a:rPr>
              <a:t>Weight control</a:t>
            </a:r>
          </a:p>
          <a:p>
            <a:pPr marL="742950" lvl="1" indent="-28575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</a:pPr>
            <a:r>
              <a:rPr lang="en-US" sz="2000" i="0" dirty="0" smtClean="0">
                <a:latin typeface="Calibri" pitchFamily="34" charset="0"/>
              </a:rPr>
              <a:t>Do not use nicotine, alcohol</a:t>
            </a:r>
            <a:r>
              <a:rPr lang="en-US" sz="2000" i="0" dirty="0">
                <a:latin typeface="Calibri" pitchFamily="34" charset="0"/>
              </a:rPr>
              <a:t>, </a:t>
            </a:r>
            <a:r>
              <a:rPr lang="en-US" sz="2000" i="0" dirty="0" smtClean="0">
                <a:latin typeface="Calibri" pitchFamily="34" charset="0"/>
              </a:rPr>
              <a:t>or certain sleep medications</a:t>
            </a:r>
            <a:endParaRPr lang="en-US" sz="2000" i="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</a:pPr>
            <a:r>
              <a:rPr lang="en-US" sz="2400" i="0" dirty="0" smtClean="0">
                <a:latin typeface="Calibri" pitchFamily="34" charset="0"/>
              </a:rPr>
              <a:t>Physical/mechanical </a:t>
            </a:r>
            <a:r>
              <a:rPr lang="en-US" sz="2400" i="0" dirty="0">
                <a:latin typeface="Calibri" pitchFamily="34" charset="0"/>
              </a:rPr>
              <a:t>treatment</a:t>
            </a:r>
          </a:p>
          <a:p>
            <a:pPr marL="742950" lvl="1" indent="-28575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</a:pPr>
            <a:r>
              <a:rPr lang="en-US" sz="2000" i="0" dirty="0" smtClean="0">
                <a:latin typeface="Calibri" pitchFamily="34" charset="0"/>
              </a:rPr>
              <a:t>Positive Airway Pressure (PAP)</a:t>
            </a:r>
          </a:p>
          <a:p>
            <a:pPr marL="1200150" lvl="2" indent="-28575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</a:pPr>
            <a:r>
              <a:rPr lang="en-US" i="0" dirty="0" smtClean="0">
                <a:latin typeface="Calibri" pitchFamily="34" charset="0"/>
              </a:rPr>
              <a:t>CPAP</a:t>
            </a:r>
            <a:endParaRPr lang="en-US" i="0" dirty="0">
              <a:latin typeface="Calibri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</a:pPr>
            <a:r>
              <a:rPr lang="en-US" dirty="0" smtClean="0">
                <a:latin typeface="Calibri" pitchFamily="34" charset="0"/>
              </a:rPr>
              <a:t>Auto-titrating CPAP</a:t>
            </a:r>
          </a:p>
          <a:p>
            <a:pPr marL="1200150" lvl="2" indent="-28575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</a:pPr>
            <a:r>
              <a:rPr lang="en-US" i="0" dirty="0" smtClean="0">
                <a:latin typeface="Calibri" pitchFamily="34" charset="0"/>
              </a:rPr>
              <a:t>Bilevel </a:t>
            </a:r>
            <a:r>
              <a:rPr lang="en-US" i="0" dirty="0">
                <a:latin typeface="Calibri" pitchFamily="34" charset="0"/>
              </a:rPr>
              <a:t>PAP </a:t>
            </a:r>
            <a:endParaRPr lang="en-US" i="0" dirty="0" smtClean="0">
              <a:latin typeface="Calibri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</a:pPr>
            <a:r>
              <a:rPr lang="en-US" sz="2000" i="0" dirty="0" smtClean="0">
                <a:latin typeface="Calibri" pitchFamily="34" charset="0"/>
              </a:rPr>
              <a:t>Oral </a:t>
            </a:r>
            <a:r>
              <a:rPr lang="en-US" sz="2000" i="0" dirty="0">
                <a:latin typeface="Calibri" pitchFamily="34" charset="0"/>
              </a:rPr>
              <a:t>appliances</a:t>
            </a:r>
          </a:p>
          <a:p>
            <a:pPr marL="742950" lvl="1" indent="-28575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</a:pPr>
            <a:r>
              <a:rPr lang="en-US" sz="2000" i="0" dirty="0">
                <a:latin typeface="Calibri" pitchFamily="34" charset="0"/>
              </a:rPr>
              <a:t>Positional therapy</a:t>
            </a:r>
          </a:p>
          <a:p>
            <a:pPr marL="342900" indent="-34290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</a:pPr>
            <a:r>
              <a:rPr lang="en-US" sz="2400" dirty="0" smtClean="0"/>
              <a:t> </a:t>
            </a:r>
            <a:r>
              <a:rPr lang="en-US" sz="2400" i="0" dirty="0" smtClean="0">
                <a:latin typeface="Calibri" pitchFamily="34" charset="0"/>
              </a:rPr>
              <a:t>Surgery</a:t>
            </a:r>
            <a:endParaRPr lang="en-US" sz="2400" i="0" dirty="0">
              <a:latin typeface="Calibri" pitchFamily="34" charset="0"/>
            </a:endParaRPr>
          </a:p>
        </p:txBody>
      </p:sp>
      <p:pic>
        <p:nvPicPr>
          <p:cNvPr id="18434" name="Picture 2" descr="https://encrypted-tbn2.gstatic.com/images?q=tbn:ANd9GcTQg1cpK6GndxFa5MPKScPxCm0UhuJXXB-WLOdNV416QRPJ-Rc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362200"/>
            <a:ext cx="3048000" cy="26765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Insomnia: Definition/Classification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0680"/>
            <a:ext cx="8229600" cy="2179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 smtClean="0"/>
              <a:t>Definition:</a:t>
            </a:r>
          </a:p>
          <a:p>
            <a:r>
              <a:rPr lang="en-US" sz="2400" dirty="0" smtClean="0"/>
              <a:t>Difficulty initiating or maintaining sleep, or both; the perception of poor quality </a:t>
            </a:r>
            <a:r>
              <a:rPr lang="en-US" sz="2400" dirty="0" smtClean="0"/>
              <a:t>sleep</a:t>
            </a:r>
            <a:endParaRPr lang="en-US" sz="2400" dirty="0" smtClean="0"/>
          </a:p>
          <a:p>
            <a:r>
              <a:rPr lang="en-US" sz="2400" dirty="0" smtClean="0"/>
              <a:t>Includes sleep impairment and impact on daytime functioning</a:t>
            </a:r>
          </a:p>
          <a:p>
            <a:r>
              <a:rPr lang="en-US" sz="2400" dirty="0" smtClean="0"/>
              <a:t>Classification is typically based on </a:t>
            </a:r>
            <a:r>
              <a:rPr lang="en-US" sz="2400" i="1" dirty="0" smtClean="0"/>
              <a:t>Symptom Duration: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6320135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Siamak T, et al. Insomnia.  Available at: </a:t>
            </a:r>
            <a:r>
              <a:rPr lang="en-US" sz="1200" dirty="0" smtClean="0">
                <a:hlinkClick r:id="rId2"/>
              </a:rPr>
              <a:t>http://www.emedicinehealth.com/insomnia/article_em.htm</a:t>
            </a:r>
            <a:r>
              <a:rPr lang="en-US" sz="1200" dirty="0" smtClean="0"/>
              <a:t>.  Feldman, M. Insomnia.  In:  Ferri, F. Ferri’s Clinical Advisor.  Philadelphia: Mosby Elsevier. 2012.    </a:t>
            </a:r>
            <a:endParaRPr lang="en-US" sz="1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3992880"/>
          <a:ext cx="7467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Classification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Symptom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Duration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“Transient”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&lt; 1 week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“Short-Term”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1 – 3 weeks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“Chronic”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&gt;</a:t>
                      </a:r>
                      <a:r>
                        <a:rPr lang="en-US" sz="2000" baseline="0" dirty="0" smtClean="0">
                          <a:latin typeface="Calibri" pitchFamily="34" charset="0"/>
                        </a:rPr>
                        <a:t> 3 weeks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534400" cy="838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Insomnia: Variety of Presentations and Consequences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821680"/>
            <a:ext cx="8229600" cy="8077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i="1" dirty="0" smtClean="0"/>
              <a:t>Symptoms may be acute and self-limited, chronic but intermittent, or chronic and frequent</a:t>
            </a:r>
            <a:endParaRPr lang="en-US" sz="2400" b="1" i="1" dirty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41514" y="6472498"/>
            <a:ext cx="883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 smtClean="0"/>
              <a:t>Schwartz JR, Roth T. Neurophysiology of sleep and wakefulness: basic science and clinical implications. Curr Neuropharmacol 2008;6:367-78.  </a:t>
            </a:r>
          </a:p>
          <a:p>
            <a:r>
              <a:rPr lang="en-US" sz="1000" dirty="0" smtClean="0"/>
              <a:t>Feldman, M. Insomnia.  In:  Ferri, F. Ferri’s Clinical Advisor.  Philadelphia: Mosby Elsevier. 2012.    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066800" y="1828800"/>
            <a:ext cx="6705600" cy="3886200"/>
            <a:chOff x="914400" y="1600200"/>
            <a:chExt cx="6705600" cy="3886200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2971800" y="2971801"/>
              <a:ext cx="2514600" cy="1142999"/>
            </a:xfrm>
            <a:prstGeom prst="roundRect">
              <a:avLst>
                <a:gd name="adj" fmla="val 23056"/>
              </a:avLst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 w="28575" algn="ctr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sz="2400" b="1" dirty="0" smtClean="0"/>
                <a:t>INSOMNIA</a:t>
              </a:r>
              <a:endParaRPr lang="en-US" sz="2400" b="1" dirty="0"/>
            </a:p>
          </p:txBody>
        </p:sp>
        <p:sp>
          <p:nvSpPr>
            <p:cNvPr id="8" name="AutoShape 12"/>
            <p:cNvSpPr>
              <a:spLocks noChangeArrowheads="1"/>
            </p:cNvSpPr>
            <p:nvPr/>
          </p:nvSpPr>
          <p:spPr bwMode="auto">
            <a:xfrm>
              <a:off x="2514600" y="1600200"/>
              <a:ext cx="1524000" cy="1066800"/>
            </a:xfrm>
            <a:prstGeom prst="roundRect">
              <a:avLst>
                <a:gd name="adj" fmla="val 28301"/>
              </a:avLst>
            </a:prstGeom>
            <a:solidFill>
              <a:srgbClr val="0070C0"/>
            </a:solidFill>
            <a:ln w="28575">
              <a:noFill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0" lvl="1" algn="ctr"/>
              <a:r>
                <a:rPr lang="en-US" b="1" dirty="0" smtClean="0">
                  <a:solidFill>
                    <a:srgbClr val="FFFF00"/>
                  </a:solidFill>
                </a:rPr>
                <a:t>Difficulty Falling Asleep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3429000" y="4114800"/>
              <a:ext cx="3810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486400" y="3505200"/>
              <a:ext cx="381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914400" y="2895600"/>
              <a:ext cx="1524000" cy="1066800"/>
            </a:xfrm>
            <a:prstGeom prst="roundRect">
              <a:avLst>
                <a:gd name="adj" fmla="val 28301"/>
              </a:avLst>
            </a:prstGeom>
            <a:solidFill>
              <a:srgbClr val="0070C0"/>
            </a:solidFill>
            <a:ln w="28575">
              <a:noFill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0" lvl="1" algn="ctr"/>
              <a:r>
                <a:rPr lang="en-US" b="1" dirty="0" smtClean="0">
                  <a:solidFill>
                    <a:srgbClr val="FFFF00"/>
                  </a:solidFill>
                </a:rPr>
                <a:t>Daytime Sleepiness or Fatigue</a:t>
              </a:r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1981200" y="4419600"/>
              <a:ext cx="1828800" cy="1066800"/>
            </a:xfrm>
            <a:prstGeom prst="roundRect">
              <a:avLst>
                <a:gd name="adj" fmla="val 28301"/>
              </a:avLst>
            </a:prstGeom>
            <a:solidFill>
              <a:srgbClr val="0070C0"/>
            </a:solidFill>
            <a:ln w="28575">
              <a:noFill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0" lvl="1" algn="ctr"/>
              <a:r>
                <a:rPr lang="en-US" b="1" dirty="0" smtClean="0">
                  <a:solidFill>
                    <a:srgbClr val="FFFF00"/>
                  </a:solidFill>
                </a:rPr>
                <a:t>Difficulty Sleeping at Desired Times</a:t>
              </a:r>
            </a:p>
          </p:txBody>
        </p:sp>
        <p:sp>
          <p:nvSpPr>
            <p:cNvPr id="17" name="AutoShape 12"/>
            <p:cNvSpPr>
              <a:spLocks noChangeArrowheads="1"/>
            </p:cNvSpPr>
            <p:nvPr/>
          </p:nvSpPr>
          <p:spPr bwMode="auto">
            <a:xfrm>
              <a:off x="4572000" y="4419600"/>
              <a:ext cx="1752600" cy="1066800"/>
            </a:xfrm>
            <a:prstGeom prst="roundRect">
              <a:avLst>
                <a:gd name="adj" fmla="val 28301"/>
              </a:avLst>
            </a:prstGeom>
            <a:solidFill>
              <a:srgbClr val="0070C0"/>
            </a:solidFill>
            <a:ln w="28575">
              <a:noFill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0" lvl="1" algn="ctr"/>
              <a:r>
                <a:rPr lang="en-US" b="1" dirty="0" smtClean="0">
                  <a:solidFill>
                    <a:srgbClr val="FFFF00"/>
                  </a:solidFill>
                </a:rPr>
                <a:t>Restless or Nonrestorative Sleep</a:t>
              </a:r>
            </a:p>
          </p:txBody>
        </p:sp>
        <p:sp>
          <p:nvSpPr>
            <p:cNvPr id="18" name="AutoShape 12"/>
            <p:cNvSpPr>
              <a:spLocks noChangeArrowheads="1"/>
            </p:cNvSpPr>
            <p:nvPr/>
          </p:nvSpPr>
          <p:spPr bwMode="auto">
            <a:xfrm>
              <a:off x="6096000" y="2895600"/>
              <a:ext cx="1524000" cy="1066800"/>
            </a:xfrm>
            <a:prstGeom prst="roundRect">
              <a:avLst>
                <a:gd name="adj" fmla="val 28301"/>
              </a:avLst>
            </a:prstGeom>
            <a:solidFill>
              <a:srgbClr val="0070C0"/>
            </a:solidFill>
            <a:ln w="28575">
              <a:noFill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0" lvl="1" algn="ctr"/>
              <a:r>
                <a:rPr lang="en-US" b="1" dirty="0" smtClean="0">
                  <a:solidFill>
                    <a:srgbClr val="FFFF00"/>
                  </a:solidFill>
                </a:rPr>
                <a:t>Early Morning Awakening</a:t>
              </a:r>
            </a:p>
          </p:txBody>
        </p:sp>
        <p:sp>
          <p:nvSpPr>
            <p:cNvPr id="19" name="AutoShape 12"/>
            <p:cNvSpPr>
              <a:spLocks noChangeArrowheads="1"/>
            </p:cNvSpPr>
            <p:nvPr/>
          </p:nvSpPr>
          <p:spPr bwMode="auto">
            <a:xfrm>
              <a:off x="4495800" y="1600200"/>
              <a:ext cx="1524000" cy="1066800"/>
            </a:xfrm>
            <a:prstGeom prst="roundRect">
              <a:avLst>
                <a:gd name="adj" fmla="val 28301"/>
              </a:avLst>
            </a:prstGeom>
            <a:solidFill>
              <a:srgbClr val="0070C0"/>
            </a:solidFill>
            <a:ln w="28575">
              <a:noFill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122238" lvl="1" algn="ctr"/>
              <a:r>
                <a:rPr lang="en-US" b="1" dirty="0" smtClean="0">
                  <a:solidFill>
                    <a:srgbClr val="FFFF00"/>
                  </a:solidFill>
                </a:rPr>
                <a:t>Difficulty Staying Asleep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4648200" y="4114800"/>
              <a:ext cx="3048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2514600" y="3505200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4724400" y="2730500"/>
              <a:ext cx="317500" cy="2413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 flipV="1">
              <a:off x="3505200" y="2743200"/>
              <a:ext cx="3810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83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Insomnia:  Clinical Challenges</a:t>
            </a:r>
            <a:endParaRPr lang="en-US" sz="4000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Insomnia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often coexists with other conditions.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Insomnia is not defined by a specific number of hours of sleep that one gets, since individuals vary widely.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Few people who experience insomnia seek medical advice.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Many people are unaware of the options available to treat insomnia.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4792"/>
            <a:ext cx="8229600" cy="2426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are your thoughts on whether insomnia is a clinical disorder (i.e., primary insomnia) or a symptom resulting from a pre-existing condition?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Insomnia:  Treatment Options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630680"/>
          <a:ext cx="7467600" cy="4263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4038600"/>
              </a:tblGrid>
              <a:tr h="3609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Non-Pharmacologic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Pharmacologic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58313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alibri" pitchFamily="34" charset="0"/>
                        </a:rPr>
                        <a:t>1:  Sleep hygiene measures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2575" indent="-282575" algn="l"/>
                      <a:r>
                        <a:rPr lang="en-US" sz="1800" dirty="0" smtClean="0">
                          <a:latin typeface="Calibri" pitchFamily="34" charset="0"/>
                        </a:rPr>
                        <a:t>1:  Benzodiazepine sedative-hypnotics (temazepam, triazolam)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646889">
                <a:tc>
                  <a:txBody>
                    <a:bodyPr/>
                    <a:lstStyle/>
                    <a:p>
                      <a:pPr marL="282575" lvl="1" indent="-282575" algn="l"/>
                      <a:r>
                        <a:rPr lang="en-US" sz="1800" dirty="0" smtClean="0">
                          <a:latin typeface="Calibri" pitchFamily="34" charset="0"/>
                        </a:rPr>
                        <a:t>2:  Cognitive behavioral therapy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2575" indent="-282575" algn="l"/>
                      <a:r>
                        <a:rPr lang="en-US" sz="1800" dirty="0" smtClean="0">
                          <a:latin typeface="Calibri" pitchFamily="34" charset="0"/>
                        </a:rPr>
                        <a:t>2:  Benzodiazepine receptor agonists (zolpidem, zaleplon)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58313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alibri" pitchFamily="34" charset="0"/>
                        </a:rPr>
                        <a:t>3:  Education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2575" indent="-282575" algn="l"/>
                      <a:r>
                        <a:rPr lang="en-US" sz="1800" dirty="0" smtClean="0">
                          <a:latin typeface="Calibri" pitchFamily="34" charset="0"/>
                        </a:rPr>
                        <a:t>3:  Melatonin* or melatonin agonists (ramelteon)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646889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alibri" pitchFamily="34" charset="0"/>
                        </a:rPr>
                        <a:t>4:  Increased daytime activity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2575" indent="-282575" algn="l"/>
                      <a:r>
                        <a:rPr lang="en-US" sz="1800" dirty="0" smtClean="0">
                          <a:latin typeface="Calibri" pitchFamily="34" charset="0"/>
                        </a:rPr>
                        <a:t>4:  Sedating antidepressants (trazodone* mirtazapine* doxepin,</a:t>
                      </a:r>
                      <a:r>
                        <a:rPr lang="en-US" sz="18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800" dirty="0" smtClean="0">
                          <a:latin typeface="Calibri" pitchFamily="34" charset="0"/>
                        </a:rPr>
                        <a:t>etc.)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646889">
                <a:tc>
                  <a:txBody>
                    <a:bodyPr/>
                    <a:lstStyle/>
                    <a:p>
                      <a:pPr marL="282575" indent="-282575" algn="l"/>
                      <a:r>
                        <a:rPr lang="en-US" sz="1800" dirty="0" smtClean="0">
                          <a:latin typeface="Calibri" pitchFamily="34" charset="0"/>
                        </a:rPr>
                        <a:t>5:  Bright light exposure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2575" indent="-282575" algn="l"/>
                      <a:r>
                        <a:rPr lang="en-US" sz="1800" dirty="0" smtClean="0">
                          <a:latin typeface="Calibri" pitchFamily="34" charset="0"/>
                        </a:rPr>
                        <a:t>5:  Sedating antipsychotics* (quetiapine* olanzapine*)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646889">
                <a:tc>
                  <a:txBody>
                    <a:bodyPr/>
                    <a:lstStyle/>
                    <a:p>
                      <a:pPr marL="282575" indent="-282575" algn="l"/>
                      <a:endParaRPr lang="en-US" sz="18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2575" indent="-282575" algn="l"/>
                      <a:r>
                        <a:rPr lang="en-US" sz="1800" dirty="0" smtClean="0">
                          <a:latin typeface="Calibri" pitchFamily="34" charset="0"/>
                        </a:rPr>
                        <a:t>6:  OTC agents such as antihistamines*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5897880"/>
            <a:ext cx="7543800" cy="502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i="1" dirty="0" smtClean="0"/>
              <a:t>*Not currently indicated for treatment of insomnia</a:t>
            </a:r>
            <a:endParaRPr lang="en-US" sz="1600" i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4792"/>
            <a:ext cx="8229600" cy="2426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are the pros and cons of the varying medications used to treat insomnia?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Restless Legs Syndrome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Characteristics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Uncomfortable sensation or urge to move the legs</a:t>
            </a:r>
          </a:p>
          <a:p>
            <a:pPr lvl="1"/>
            <a:r>
              <a:rPr lang="en-US" dirty="0" smtClean="0"/>
              <a:t>Discomfort worse in the evening or night</a:t>
            </a:r>
          </a:p>
          <a:p>
            <a:pPr lvl="1"/>
            <a:r>
              <a:rPr lang="en-US" dirty="0" smtClean="0"/>
              <a:t>Discomfort worse at rest</a:t>
            </a:r>
          </a:p>
          <a:p>
            <a:pPr lvl="1"/>
            <a:r>
              <a:rPr lang="en-US" dirty="0" smtClean="0"/>
              <a:t>Discomfort better with movement of the affected leg(s)</a:t>
            </a:r>
          </a:p>
          <a:p>
            <a:pPr>
              <a:buNone/>
            </a:pPr>
            <a:r>
              <a:rPr lang="en-US" b="1" dirty="0" smtClean="0"/>
              <a:t>Common </a:t>
            </a:r>
            <a:r>
              <a:rPr lang="en-US" b="1" dirty="0" smtClean="0"/>
              <a:t>complaints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Paresthesias; “worms” or “bugs” under the skin; pressure under the skin; throbbing muscular ache; “growing pains”; and/or irresistible urge to move the </a:t>
            </a:r>
            <a:r>
              <a:rPr lang="en-US" dirty="0" smtClean="0"/>
              <a:t>leg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Treatment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Dopaminergics (ropinirole; pramipexole; rotigotine; etc.)</a:t>
            </a:r>
          </a:p>
          <a:p>
            <a:pPr lvl="1"/>
            <a:r>
              <a:rPr lang="en-US" dirty="0" smtClean="0"/>
              <a:t>Calcium channel alpha-2-delta ligands (gabapentin encarbil, gabapentin* pregabalin*)</a:t>
            </a:r>
          </a:p>
          <a:p>
            <a:pPr lvl="1"/>
            <a:r>
              <a:rPr lang="en-US" dirty="0" smtClean="0"/>
              <a:t>Opioids (tramadol* hydromorphone* etc.)</a:t>
            </a:r>
          </a:p>
          <a:p>
            <a:pPr lvl="1"/>
            <a:r>
              <a:rPr lang="en-US" dirty="0" smtClean="0"/>
              <a:t>Other: benzodiazepines, other antidepressants, etc.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8600" y="6276201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Durmer, J.  Restless Legs Syndrome.  In: Ferri, F. Ferri’s Clinical Advisor.  Philadelphia: Mosby Elsevier. 2012.    </a:t>
            </a:r>
          </a:p>
          <a:p>
            <a:r>
              <a:rPr lang="en-US" sz="1200" dirty="0" smtClean="0"/>
              <a:t>Aurora, R.; et al. Journal of Clinical Sleep Medicine, 2010;6(1): 85-95.</a:t>
            </a:r>
            <a:endParaRPr lang="en-US" sz="1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5821680"/>
            <a:ext cx="7543800" cy="5029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*Not currently indicated for treatment of RLS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3703320"/>
          </a:xfrm>
        </p:spPr>
        <p:txBody>
          <a:bodyPr/>
          <a:lstStyle/>
          <a:p>
            <a:pPr marL="514350" lvl="0" indent="-514350">
              <a:buClrTx/>
              <a:buFont typeface="+mj-lt"/>
              <a:buAutoNum type="arabicPeriod"/>
            </a:pPr>
            <a:r>
              <a:rPr lang="en-US" dirty="0" smtClean="0"/>
              <a:t>Review the neurobiology of sleep disorders in order to improve the diagnosis and treatment of patients with sleep disorders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dirty="0" smtClean="0"/>
              <a:t>Identify comorbid conditions associated with sleep disorders in order to improve treatment of patients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/>
              <a:t>Develop individualized treatment plans for patients with sleep disorders by improving collaboration with other sleep professionals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4792"/>
            <a:ext cx="8229600" cy="2426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do you discern between RLS and periodic limb movement disorder?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Narcolepsy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64792"/>
            <a:ext cx="8229600" cy="43891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Characteristics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Excessive daytime sleepiness</a:t>
            </a:r>
          </a:p>
          <a:p>
            <a:pPr lvl="1"/>
            <a:r>
              <a:rPr lang="en-US" dirty="0" smtClean="0"/>
              <a:t>Dysregulation of REM sleep</a:t>
            </a:r>
          </a:p>
          <a:p>
            <a:pPr lvl="1"/>
            <a:r>
              <a:rPr lang="en-US" dirty="0" smtClean="0"/>
              <a:t>Symptoms include sleepiness, cataplexy, hallucinations, sleep paralysis and fragmentation</a:t>
            </a:r>
          </a:p>
          <a:p>
            <a:pPr>
              <a:buNone/>
            </a:pPr>
            <a:r>
              <a:rPr lang="en-US" b="1" dirty="0" smtClean="0"/>
              <a:t>Common complaints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Overwhelming urge to sleep and chronic hypersomnia during the day; cataplexy (60-100% of patients); hallucinations and/or cataplexy; fragmented sleep (often confused with insomnia)</a:t>
            </a:r>
          </a:p>
          <a:p>
            <a:pPr>
              <a:buNone/>
            </a:pPr>
            <a:r>
              <a:rPr lang="en-US" b="1" dirty="0" smtClean="0"/>
              <a:t>Treatment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For excessive daytime somnolence:</a:t>
            </a:r>
          </a:p>
          <a:p>
            <a:pPr lvl="2"/>
            <a:r>
              <a:rPr lang="en-US" dirty="0" smtClean="0"/>
              <a:t>Amphetamine-like stimulants, non-amphetamine stimulants, and sodium oxybate</a:t>
            </a:r>
          </a:p>
          <a:p>
            <a:pPr lvl="1"/>
            <a:r>
              <a:rPr lang="en-US" dirty="0" smtClean="0"/>
              <a:t>For cataplexy:</a:t>
            </a:r>
          </a:p>
          <a:p>
            <a:pPr lvl="2"/>
            <a:r>
              <a:rPr lang="en-US" dirty="0" smtClean="0"/>
              <a:t>Antidepressants (TCAs, SSRIs, SSNRIs) and sodium oxybate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6504801"/>
            <a:ext cx="8534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Hayes, D.  Narcolepsy.  In: Ferri, F. Ferri’s Clinical Advisor.  Philadelphia: Mosby Elsevier. 2012.    </a:t>
            </a:r>
            <a:endParaRPr lang="en-US" sz="1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Work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4792"/>
            <a:ext cx="8229600" cy="44836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Characteristics</a:t>
            </a:r>
          </a:p>
          <a:p>
            <a:r>
              <a:rPr lang="en-US" dirty="0" smtClean="0"/>
              <a:t>Inability to synchronize internal clock with a work schedule that requires staying awake when dark and sleeping when light.</a:t>
            </a:r>
            <a:endParaRPr lang="en-US" baseline="30000" dirty="0" smtClean="0"/>
          </a:p>
          <a:p>
            <a:r>
              <a:rPr lang="en-US" dirty="0" smtClean="0"/>
              <a:t>A circadian rhythm disorder (jet lag; delayed/advanced sleep phase; etc.)</a:t>
            </a:r>
            <a:endParaRPr lang="en-US" baseline="30000" dirty="0" smtClean="0"/>
          </a:p>
          <a:p>
            <a:pPr>
              <a:buNone/>
            </a:pPr>
            <a:r>
              <a:rPr lang="en-US" b="1" dirty="0" smtClean="0"/>
              <a:t>Common complaints</a:t>
            </a:r>
            <a:r>
              <a:rPr lang="en-US" dirty="0" smtClean="0"/>
              <a:t>:</a:t>
            </a:r>
          </a:p>
          <a:p>
            <a:r>
              <a:rPr lang="en-US" dirty="0" smtClean="0"/>
              <a:t>Irritability, decreased alertness, altered appetite, weakened memory, changes in mental health and stress levels. </a:t>
            </a:r>
          </a:p>
          <a:p>
            <a:r>
              <a:rPr lang="en-US" dirty="0" smtClean="0"/>
              <a:t>Decreased alertness; job-related or other accidents</a:t>
            </a:r>
          </a:p>
          <a:p>
            <a:r>
              <a:rPr lang="en-US" dirty="0" smtClean="0"/>
              <a:t>Increased risk of GI problems, cancer, depression, heart disease, excessive sleepiness, and decreased productivity</a:t>
            </a:r>
          </a:p>
          <a:p>
            <a:pPr>
              <a:buNone/>
            </a:pPr>
            <a:r>
              <a:rPr lang="en-US" b="1" dirty="0" smtClean="0"/>
              <a:t>Treatment</a:t>
            </a:r>
            <a:r>
              <a:rPr lang="en-US" dirty="0" smtClean="0"/>
              <a:t>:</a:t>
            </a:r>
          </a:p>
          <a:p>
            <a:r>
              <a:rPr lang="en-US" dirty="0" smtClean="0"/>
              <a:t>Prescribed sleep/wake scheduling; bright light treatment; melatonin</a:t>
            </a:r>
          </a:p>
          <a:p>
            <a:r>
              <a:rPr lang="en-US" dirty="0" smtClean="0"/>
              <a:t>Caffeine, modafinil, armodafinil to promote wakefulness</a:t>
            </a:r>
          </a:p>
          <a:p>
            <a:r>
              <a:rPr lang="en-US" dirty="0" smtClean="0"/>
              <a:t>Hypnotics to promote daytime sleep</a:t>
            </a:r>
          </a:p>
          <a:p>
            <a:r>
              <a:rPr lang="en-US" dirty="0" smtClean="0"/>
              <a:t>Amphetamine and other stimulants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" y="6320135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Roth, T. Shift work disorder: overview and diagnosis. J Clin Psychiatry. 2012;73(3):e09.  American Sleep Association.  Shift Work Disorder.  Available at: http://www.sleepassociation.org/index.php?p=shiftworkdisorder.</a:t>
            </a:r>
            <a:endParaRPr lang="en-US" sz="1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>
            <a:noAutofit/>
          </a:bodyPr>
          <a:lstStyle/>
          <a:p>
            <a:r>
              <a:rPr lang="en-US" sz="4400" dirty="0" smtClean="0"/>
              <a:t>Additional Less Common Sleep Disorders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179320"/>
          <a:ext cx="7467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24306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Less Common Sleep Disorders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402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 pitchFamily="34" charset="0"/>
                        </a:rPr>
                        <a:t>Advanced sleep phase syndrome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2575" marR="0" indent="-2825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 pitchFamily="34" charset="0"/>
                        </a:rPr>
                        <a:t>Parasomnias (several)</a:t>
                      </a:r>
                    </a:p>
                  </a:txBody>
                  <a:tcPr anchor="ctr"/>
                </a:tc>
              </a:tr>
              <a:tr h="340286">
                <a:tc>
                  <a:txBody>
                    <a:bodyPr/>
                    <a:lstStyle/>
                    <a:p>
                      <a:pPr marL="282575" lvl="1" indent="-282575" algn="l"/>
                      <a:r>
                        <a:rPr lang="en-US" sz="1800" dirty="0" smtClean="0">
                          <a:latin typeface="Calibri" pitchFamily="34" charset="0"/>
                        </a:rPr>
                        <a:t>Bedwetting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2575" marR="0" indent="-2825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 pitchFamily="34" charset="0"/>
                        </a:rPr>
                        <a:t>REM behavior disorder</a:t>
                      </a:r>
                    </a:p>
                  </a:txBody>
                  <a:tcPr anchor="ctr"/>
                </a:tc>
              </a:tr>
              <a:tr h="258185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alibri" pitchFamily="34" charset="0"/>
                        </a:rPr>
                        <a:t>Bruxism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2575" marR="0" indent="-2825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 pitchFamily="34" charset="0"/>
                        </a:rPr>
                        <a:t>Situational circadian sleep disorder</a:t>
                      </a:r>
                    </a:p>
                  </a:txBody>
                  <a:tcPr anchor="ctr"/>
                </a:tc>
              </a:tr>
              <a:tr h="340286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alibri" pitchFamily="34" charset="0"/>
                        </a:rPr>
                        <a:t>Cataplexy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2575" marR="0" indent="-2825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 pitchFamily="34" charset="0"/>
                        </a:rPr>
                        <a:t>Sleep paralysis</a:t>
                      </a:r>
                    </a:p>
                  </a:txBody>
                  <a:tcPr anchor="ctr"/>
                </a:tc>
              </a:tr>
              <a:tr h="340286">
                <a:tc>
                  <a:txBody>
                    <a:bodyPr/>
                    <a:lstStyle/>
                    <a:p>
                      <a:pPr marL="282575" marR="0" indent="-2825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 pitchFamily="34" charset="0"/>
                        </a:rPr>
                        <a:t>Delayed sleep phase</a:t>
                      </a:r>
                      <a:r>
                        <a:rPr lang="en-US" sz="1800" baseline="0" dirty="0" smtClean="0">
                          <a:latin typeface="Calibri" pitchFamily="34" charset="0"/>
                        </a:rPr>
                        <a:t> syndrome</a:t>
                      </a:r>
                      <a:endParaRPr lang="en-US" sz="180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2575" marR="0" indent="-2825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 pitchFamily="34" charset="0"/>
                        </a:rPr>
                        <a:t>Sleep talking</a:t>
                      </a:r>
                    </a:p>
                  </a:txBody>
                  <a:tcPr anchor="ctr"/>
                </a:tc>
              </a:tr>
              <a:tr h="340286">
                <a:tc>
                  <a:txBody>
                    <a:bodyPr/>
                    <a:lstStyle/>
                    <a:p>
                      <a:pPr marL="282575" indent="-282575" algn="l"/>
                      <a:r>
                        <a:rPr lang="en-US" sz="1800" dirty="0" smtClean="0">
                          <a:latin typeface="Calibri" pitchFamily="34" charset="0"/>
                        </a:rPr>
                        <a:t>Hypersomnia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2575" marR="0" indent="-2825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 pitchFamily="34" charset="0"/>
                        </a:rPr>
                        <a:t>Sleep walking</a:t>
                      </a:r>
                    </a:p>
                  </a:txBody>
                  <a:tcPr anchor="ctr"/>
                </a:tc>
              </a:tr>
              <a:tr h="340286">
                <a:tc>
                  <a:txBody>
                    <a:bodyPr/>
                    <a:lstStyle/>
                    <a:p>
                      <a:pPr marL="282575" marR="0" indent="-2825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 pitchFamily="34" charset="0"/>
                        </a:rPr>
                        <a:t>Night</a:t>
                      </a:r>
                      <a:r>
                        <a:rPr lang="en-US" sz="1800" baseline="0" dirty="0" smtClean="0">
                          <a:latin typeface="Calibri" pitchFamily="34" charset="0"/>
                        </a:rPr>
                        <a:t> terrors</a:t>
                      </a:r>
                      <a:endParaRPr lang="en-US" sz="180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 pitchFamily="34" charset="0"/>
                        </a:rPr>
                        <a:t>Snoring</a:t>
                      </a:r>
                    </a:p>
                  </a:txBody>
                  <a:tcPr anchor="ctr"/>
                </a:tc>
              </a:tr>
              <a:tr h="340286">
                <a:tc>
                  <a:txBody>
                    <a:bodyPr/>
                    <a:lstStyle/>
                    <a:p>
                      <a:pPr marL="282575" indent="-282575" algn="l"/>
                      <a:r>
                        <a:rPr lang="en-US" sz="1800" dirty="0" smtClean="0">
                          <a:latin typeface="Calibri" pitchFamily="34" charset="0"/>
                        </a:rPr>
                        <a:t>Nocturia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Sudden infant</a:t>
                      </a:r>
                      <a:r>
                        <a:rPr lang="en-US" baseline="0" dirty="0" smtClean="0">
                          <a:latin typeface="Calibri" pitchFamily="34" charset="0"/>
                        </a:rPr>
                        <a:t> death syndrome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2362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Part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22192"/>
            <a:ext cx="6172200" cy="807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Referral/Collaborative Care</a:t>
            </a:r>
            <a:endParaRPr lang="en-US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458200" cy="9906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Calibri" pitchFamily="34" charset="0"/>
              </a:rPr>
              <a:t>Collaborative Care in Sleep Disorders</a:t>
            </a:r>
            <a:endParaRPr lang="en-US" sz="44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64792"/>
            <a:ext cx="8915400" cy="978408"/>
          </a:xfrm>
        </p:spPr>
        <p:txBody>
          <a:bodyPr>
            <a:noAutofit/>
          </a:bodyPr>
          <a:lstStyle/>
          <a:p>
            <a:pPr marL="0" indent="0" algn="ctr">
              <a:buClrTx/>
              <a:buNone/>
            </a:pPr>
            <a:r>
              <a:rPr lang="en-US" b="1" i="1" dirty="0" smtClean="0"/>
              <a:t>To detect/treat sleep disorders, PCPs must discuss occupations, sleep habits, and several aspects of health with their patients.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6504801"/>
            <a:ext cx="8610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Doghramji, PP. Recognizing sleep disorders in a primary care setting. J Clin Psychiatry. 2004;65 Suppl 16:23-6.</a:t>
            </a:r>
            <a:endParaRPr lang="en-US" sz="1200" b="1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2895600"/>
            <a:ext cx="5867400" cy="3048000"/>
            <a:chOff x="914400" y="1600200"/>
            <a:chExt cx="6705600" cy="3886200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2971800" y="2971801"/>
              <a:ext cx="2514600" cy="1142999"/>
            </a:xfrm>
            <a:prstGeom prst="roundRect">
              <a:avLst>
                <a:gd name="adj" fmla="val 23056"/>
              </a:avLst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 w="28575" algn="ctr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sz="2000" b="1" dirty="0" smtClean="0"/>
                <a:t>HIGH RISK PATIENTS</a:t>
              </a:r>
              <a:endParaRPr lang="en-US" sz="2000" b="1" dirty="0"/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2514600" y="1600200"/>
              <a:ext cx="1524000" cy="1066800"/>
            </a:xfrm>
            <a:prstGeom prst="roundRect">
              <a:avLst>
                <a:gd name="adj" fmla="val 28301"/>
              </a:avLst>
            </a:prstGeom>
            <a:solidFill>
              <a:srgbClr val="0070C0"/>
            </a:solidFill>
            <a:ln w="28575">
              <a:noFill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0" lvl="1" algn="ctr"/>
              <a:r>
                <a:rPr lang="en-US" sz="1600" b="1" dirty="0" smtClean="0">
                  <a:solidFill>
                    <a:srgbClr val="FFFF00"/>
                  </a:solidFill>
                </a:rPr>
                <a:t>Pain</a:t>
              </a:r>
              <a:endParaRPr lang="en-US" b="1" dirty="0" smtClean="0">
                <a:solidFill>
                  <a:srgbClr val="FFFF00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3429000" y="4114800"/>
              <a:ext cx="3810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486400" y="3505200"/>
              <a:ext cx="381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>
              <a:off x="914400" y="2895600"/>
              <a:ext cx="1524000" cy="1066800"/>
            </a:xfrm>
            <a:prstGeom prst="roundRect">
              <a:avLst>
                <a:gd name="adj" fmla="val 28301"/>
              </a:avLst>
            </a:prstGeom>
            <a:solidFill>
              <a:srgbClr val="0070C0"/>
            </a:solidFill>
            <a:ln w="28575">
              <a:noFill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0" lvl="1" algn="ctr"/>
              <a:r>
                <a:rPr lang="en-US" sz="1600" b="1" dirty="0" smtClean="0">
                  <a:solidFill>
                    <a:srgbClr val="FFFF00"/>
                  </a:solidFill>
                </a:rPr>
                <a:t>Occupation-Related</a:t>
              </a:r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>
              <a:off x="1981200" y="4419600"/>
              <a:ext cx="1828800" cy="1066800"/>
            </a:xfrm>
            <a:prstGeom prst="roundRect">
              <a:avLst>
                <a:gd name="adj" fmla="val 28301"/>
              </a:avLst>
            </a:prstGeom>
            <a:solidFill>
              <a:srgbClr val="0070C0"/>
            </a:solidFill>
            <a:ln w="28575">
              <a:noFill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0" lvl="1" algn="ctr"/>
              <a:r>
                <a:rPr lang="en-US" sz="1600" b="1" dirty="0" smtClean="0">
                  <a:solidFill>
                    <a:srgbClr val="FFFF00"/>
                  </a:solidFill>
                </a:rPr>
                <a:t>High Stress</a:t>
              </a:r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>
              <a:off x="4572000" y="4419600"/>
              <a:ext cx="1752600" cy="1066800"/>
            </a:xfrm>
            <a:prstGeom prst="roundRect">
              <a:avLst>
                <a:gd name="adj" fmla="val 28301"/>
              </a:avLst>
            </a:prstGeom>
            <a:solidFill>
              <a:srgbClr val="0070C0"/>
            </a:solidFill>
            <a:ln w="28575">
              <a:noFill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0" lvl="1" algn="ctr"/>
              <a:r>
                <a:rPr lang="en-US" sz="1600" b="1" dirty="0" smtClean="0">
                  <a:solidFill>
                    <a:srgbClr val="FFFF00"/>
                  </a:solidFill>
                </a:rPr>
                <a:t>Overall Poor Physical and Mental Health</a:t>
              </a:r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6096000" y="2895600"/>
              <a:ext cx="1524000" cy="1066800"/>
            </a:xfrm>
            <a:prstGeom prst="roundRect">
              <a:avLst>
                <a:gd name="adj" fmla="val 28301"/>
              </a:avLst>
            </a:prstGeom>
            <a:solidFill>
              <a:srgbClr val="0070C0"/>
            </a:solidFill>
            <a:ln w="28575">
              <a:noFill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0" lvl="1" algn="ctr"/>
              <a:r>
                <a:rPr lang="en-US" sz="1600" b="1" dirty="0" smtClean="0">
                  <a:solidFill>
                    <a:srgbClr val="FFFF00"/>
                  </a:solidFill>
                </a:rPr>
                <a:t>Limited Activity</a:t>
              </a:r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>
              <a:off x="4495800" y="1600200"/>
              <a:ext cx="1524000" cy="1066800"/>
            </a:xfrm>
            <a:prstGeom prst="roundRect">
              <a:avLst>
                <a:gd name="adj" fmla="val 28301"/>
              </a:avLst>
            </a:prstGeom>
            <a:solidFill>
              <a:srgbClr val="0070C0"/>
            </a:solidFill>
            <a:ln w="28575">
              <a:noFill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122238" lvl="1" algn="ctr"/>
              <a:r>
                <a:rPr lang="en-US" sz="1600" b="1" dirty="0" smtClean="0">
                  <a:solidFill>
                    <a:srgbClr val="FFFF00"/>
                  </a:solidFill>
                </a:rPr>
                <a:t>Mental Illness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4648200" y="4114800"/>
              <a:ext cx="3048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2514600" y="3505200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4724400" y="2730500"/>
              <a:ext cx="317500" cy="2413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3505200" y="2743200"/>
              <a:ext cx="3810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6781800" y="3352800"/>
            <a:ext cx="2286000" cy="1676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5000"/>
              <a:buFont typeface="Wingdings 2"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Collaboration with other health professionals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6172200" y="3352800"/>
            <a:ext cx="381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>
            <a:off x="6172200" y="4724400"/>
            <a:ext cx="381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6172200" y="4038600"/>
            <a:ext cx="381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Refer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4792"/>
            <a:ext cx="8229600" cy="433120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Managing the patient with sleep disorders requires several elements of care: </a:t>
            </a:r>
          </a:p>
          <a:p>
            <a:pPr lvl="1"/>
            <a:r>
              <a:rPr lang="en-US" dirty="0" smtClean="0"/>
              <a:t>Screening</a:t>
            </a:r>
          </a:p>
          <a:p>
            <a:pPr lvl="1"/>
            <a:r>
              <a:rPr lang="en-US" dirty="0" smtClean="0"/>
              <a:t>Diagnosis</a:t>
            </a:r>
          </a:p>
          <a:p>
            <a:pPr lvl="1"/>
            <a:r>
              <a:rPr lang="en-US" dirty="0" smtClean="0"/>
              <a:t>Search for and treatment of risk factors (CV, neurologic, psychiatric, etc.)</a:t>
            </a:r>
          </a:p>
          <a:p>
            <a:pPr lvl="1"/>
            <a:r>
              <a:rPr lang="en-US" dirty="0" smtClean="0"/>
              <a:t>Identification and treatment of specific sleep syndromes.</a:t>
            </a:r>
          </a:p>
          <a:p>
            <a:r>
              <a:rPr lang="en-US" dirty="0" smtClean="0"/>
              <a:t>Questionnaires are </a:t>
            </a:r>
            <a:r>
              <a:rPr lang="en-US" b="1" i="1" dirty="0" smtClean="0"/>
              <a:t>NOT</a:t>
            </a:r>
            <a:r>
              <a:rPr lang="en-US" dirty="0" smtClean="0"/>
              <a:t> diagnostic; positive responses are only the beginning.</a:t>
            </a:r>
          </a:p>
          <a:p>
            <a:r>
              <a:rPr lang="en-US" dirty="0" smtClean="0"/>
              <a:t>Many patients’ symptoms do not fit neatly within a specific diagnosis.</a:t>
            </a:r>
          </a:p>
          <a:p>
            <a:r>
              <a:rPr lang="en-US" dirty="0" smtClean="0"/>
              <a:t>Several medications affect sleep patterns.</a:t>
            </a:r>
          </a:p>
          <a:p>
            <a:r>
              <a:rPr lang="en-US" dirty="0" smtClean="0"/>
              <a:t>More advanced diagnostic methods (such as polysomnography) are often not readily available to PCPs.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6320135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Alattar M, et al. Sleep Problems in Primary Care: A North Carolina Family Practice Research Network (NC-FP-RN) Study J Am Board Fam Med. 2007;20(4):365-74.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Referring to Sleep Specialist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5000"/>
              <a:buNone/>
              <a:tabLst/>
              <a:defRPr/>
            </a:pPr>
            <a:r>
              <a:rPr lang="en-US" b="1" dirty="0" smtClean="0"/>
              <a:t>While PCP’s can handle many aspects of sleep disorder management, referring is often necessary, leading to…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500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Enhanced development of individualized treatment through improving collaboration with other sleep professionals</a:t>
            </a:r>
          </a:p>
        </p:txBody>
      </p:sp>
      <p:sp>
        <p:nvSpPr>
          <p:cNvPr id="5" name="Right Arrow 4"/>
          <p:cNvSpPr/>
          <p:nvPr/>
        </p:nvSpPr>
        <p:spPr>
          <a:xfrm rot="5400000">
            <a:off x="4210050" y="2571750"/>
            <a:ext cx="838200" cy="255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4792"/>
            <a:ext cx="8229600" cy="2426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Discuss the importance of referring patients for sleep studies.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4792"/>
            <a:ext cx="8229600" cy="4255008"/>
          </a:xfrm>
        </p:spPr>
        <p:txBody>
          <a:bodyPr>
            <a:noAutofit/>
          </a:bodyPr>
          <a:lstStyle/>
          <a:p>
            <a:r>
              <a:rPr lang="en-US" sz="2400" dirty="0" smtClean="0"/>
              <a:t>Adequate sleep has a significant positive impact on lifelong health </a:t>
            </a:r>
          </a:p>
          <a:p>
            <a:endParaRPr lang="en-US" sz="1000" dirty="0" smtClean="0"/>
          </a:p>
          <a:p>
            <a:r>
              <a:rPr lang="en-US" sz="2400" dirty="0" smtClean="0"/>
              <a:t>Sleep is involved with </a:t>
            </a:r>
            <a:r>
              <a:rPr lang="en-US" sz="2400" dirty="0" smtClean="0"/>
              <a:t>many other </a:t>
            </a:r>
            <a:r>
              <a:rPr lang="en-US" sz="2400" dirty="0" smtClean="0"/>
              <a:t>chronic comorbid conditions such as hypertension, stroke, low testosterone, headaches, and </a:t>
            </a:r>
            <a:r>
              <a:rPr lang="en-US" sz="2400" dirty="0" smtClean="0"/>
              <a:t>others</a:t>
            </a:r>
            <a:endParaRPr lang="en-US" sz="2400" dirty="0" smtClean="0"/>
          </a:p>
          <a:p>
            <a:endParaRPr lang="en-US" sz="1000" dirty="0" smtClean="0"/>
          </a:p>
          <a:p>
            <a:r>
              <a:rPr lang="en-US" sz="2400" dirty="0" smtClean="0"/>
              <a:t>Patients AND clinicians often don’t realize that sleep habits are problematic and may affect daytime functioning</a:t>
            </a:r>
          </a:p>
          <a:p>
            <a:endParaRPr lang="en-US" sz="1000" dirty="0" smtClean="0"/>
          </a:p>
          <a:p>
            <a:r>
              <a:rPr lang="en-US" sz="2400" dirty="0" smtClean="0"/>
              <a:t>Improved screening and individualized treatment for patients with sleep disorders are key to long-term positive outcomes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2362200" cy="1143000"/>
          </a:xfrm>
        </p:spPr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22192"/>
            <a:ext cx="6172200" cy="807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Epidemiology and Clinical Challenges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288"/>
            <a:ext cx="8229600" cy="1143000"/>
          </a:xfrm>
        </p:spPr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0680"/>
            <a:ext cx="8229600" cy="40843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Nearly 70 million Americans experience sleep disorders.</a:t>
            </a:r>
            <a:r>
              <a:rPr lang="en-US" baseline="30000" dirty="0" smtClean="0"/>
              <a:t>1</a:t>
            </a:r>
          </a:p>
          <a:p>
            <a:r>
              <a:rPr lang="en-US" dirty="0" smtClean="0"/>
              <a:t>Prevalence of chronic sleep disorders ranges from 6% to 18% in the US population.</a:t>
            </a:r>
            <a:r>
              <a:rPr lang="en-US" baseline="30000" dirty="0" smtClean="0"/>
              <a:t>2-3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Data show that 2/3 of people experience a sleep problem at least a few nights a week; nearly half experience difficulty with sleep every night or almost every night.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</a:p>
          <a:p>
            <a:r>
              <a:rPr lang="en-US" dirty="0" smtClean="0"/>
              <a:t>29% of people fell asleep or became very sleepy while at work.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Costs for doctor/hospital services, prescriptions, and over-the-counter medications are in the hundreds of billions of dollars per year.</a:t>
            </a:r>
            <a:r>
              <a:rPr lang="en-US" baseline="30000" dirty="0" smtClean="0"/>
              <a:t>1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6200" y="6104692"/>
            <a:ext cx="8991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1: 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Sleep Disorders and Sleep Deprivation: An Unmet Public Health Problem. Washington, DC: The National Academies Press; 2006.   2:  NIH State of the Science Conference statement on Manifestations and Management of Chronic Insomnia in Adults statement. J Clin Sleep Med 2005;1:412-21.  3: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Ohayon MM. Epidemiology of insomnia: what we know and what we still need to learn. Sleep Med Rev 2002;6:97-111.  4:  2008 Sleep in America Poll: summary of findings. 2008. Available at: 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rId2"/>
              </a:rPr>
              <a:t>http://www.sleepfoundation.org/article/press-release/sleep-america-poll-summary-findings.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763000" cy="762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Challenges in Managing Sleep Disorders</a:t>
            </a:r>
            <a:endParaRPr lang="en-US" sz="40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304800" y="1721468"/>
            <a:ext cx="8582025" cy="457200"/>
          </a:xfrm>
          <a:prstGeom prst="roundRect">
            <a:avLst>
              <a:gd name="adj" fmla="val 23056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28575" algn="ctr">
            <a:solidFill>
              <a:srgbClr val="CC33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400" b="1" dirty="0" smtClean="0"/>
              <a:t>Barriers to Recognition and Treatment of Sleep Disorders</a:t>
            </a:r>
            <a:endParaRPr lang="en-US" sz="2400" b="1" dirty="0"/>
          </a:p>
        </p:txBody>
      </p:sp>
      <p:sp>
        <p:nvSpPr>
          <p:cNvPr id="11" name="Down Arrow 7"/>
          <p:cNvSpPr>
            <a:spLocks noChangeArrowheads="1"/>
          </p:cNvSpPr>
          <p:nvPr/>
        </p:nvSpPr>
        <p:spPr bwMode="auto">
          <a:xfrm>
            <a:off x="3733800" y="2217580"/>
            <a:ext cx="1597025" cy="49448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1981200" y="3778868"/>
            <a:ext cx="2514600" cy="869332"/>
          </a:xfrm>
          <a:prstGeom prst="roundRect">
            <a:avLst>
              <a:gd name="adj" fmla="val 28301"/>
            </a:avLst>
          </a:prstGeom>
          <a:solidFill>
            <a:srgbClr val="0070C0"/>
          </a:solidFill>
          <a:ln w="2857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457200" eaLnBrk="0" hangingPunct="0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FFFF00"/>
                </a:solidFill>
              </a:rPr>
              <a:t>Lack of evidence that treatment really does improve outcomes</a:t>
            </a:r>
            <a:endParaRPr lang="en-US" b="1" kern="0" dirty="0">
              <a:solidFill>
                <a:srgbClr val="FFFF00"/>
              </a:solidFill>
            </a:endParaRPr>
          </a:p>
        </p:txBody>
      </p:sp>
      <p:sp>
        <p:nvSpPr>
          <p:cNvPr id="21" name="AutoShape 12"/>
          <p:cNvSpPr>
            <a:spLocks noChangeArrowheads="1"/>
          </p:cNvSpPr>
          <p:nvPr/>
        </p:nvSpPr>
        <p:spPr bwMode="auto">
          <a:xfrm>
            <a:off x="609600" y="2788268"/>
            <a:ext cx="2514600" cy="869332"/>
          </a:xfrm>
          <a:prstGeom prst="roundRect">
            <a:avLst>
              <a:gd name="adj" fmla="val 28301"/>
            </a:avLst>
          </a:prstGeom>
          <a:solidFill>
            <a:srgbClr val="0070C0"/>
          </a:solidFill>
          <a:ln w="2857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457200" eaLnBrk="0" hangingPunct="0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FFFF00"/>
                </a:solidFill>
              </a:rPr>
              <a:t>Lack of long-term data on medications</a:t>
            </a:r>
            <a:endParaRPr lang="en-US" b="1" kern="0" dirty="0">
              <a:solidFill>
                <a:srgbClr val="FFFF00"/>
              </a:solidFill>
            </a:endParaRPr>
          </a:p>
        </p:txBody>
      </p:sp>
      <p:sp>
        <p:nvSpPr>
          <p:cNvPr id="22" name="AutoShape 12"/>
          <p:cNvSpPr>
            <a:spLocks noChangeArrowheads="1"/>
          </p:cNvSpPr>
          <p:nvPr/>
        </p:nvSpPr>
        <p:spPr bwMode="auto">
          <a:xfrm>
            <a:off x="1981200" y="4769468"/>
            <a:ext cx="2514600" cy="869332"/>
          </a:xfrm>
          <a:prstGeom prst="roundRect">
            <a:avLst>
              <a:gd name="adj" fmla="val 28301"/>
            </a:avLst>
          </a:prstGeom>
          <a:solidFill>
            <a:srgbClr val="0070C0"/>
          </a:solidFill>
          <a:ln w="2857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457200" eaLnBrk="0" hangingPunct="0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FFFF00"/>
                </a:solidFill>
              </a:rPr>
              <a:t>Lack of timely clinical guidelines</a:t>
            </a:r>
            <a:endParaRPr lang="en-US" b="1" kern="0" dirty="0">
              <a:solidFill>
                <a:srgbClr val="FFFF00"/>
              </a:solidFill>
            </a:endParaRPr>
          </a:p>
        </p:txBody>
      </p:sp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3276600" y="2788268"/>
            <a:ext cx="2514600" cy="869332"/>
          </a:xfrm>
          <a:prstGeom prst="roundRect">
            <a:avLst>
              <a:gd name="adj" fmla="val 28301"/>
            </a:avLst>
          </a:prstGeom>
          <a:solidFill>
            <a:srgbClr val="0070C0"/>
          </a:solidFill>
          <a:ln w="2857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457200" eaLnBrk="0" hangingPunct="0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FFFF00"/>
                </a:solidFill>
              </a:rPr>
              <a:t>Reluctance to discuss insomnia for patients AND physicians</a:t>
            </a:r>
            <a:endParaRPr lang="en-US" b="1" kern="0" dirty="0">
              <a:solidFill>
                <a:srgbClr val="FFFF00"/>
              </a:solidFill>
            </a:endParaRPr>
          </a:p>
        </p:txBody>
      </p:sp>
      <p:sp>
        <p:nvSpPr>
          <p:cNvPr id="24" name="AutoShape 12"/>
          <p:cNvSpPr>
            <a:spLocks noChangeArrowheads="1"/>
          </p:cNvSpPr>
          <p:nvPr/>
        </p:nvSpPr>
        <p:spPr bwMode="auto">
          <a:xfrm>
            <a:off x="4648200" y="3778868"/>
            <a:ext cx="2514600" cy="869332"/>
          </a:xfrm>
          <a:prstGeom prst="roundRect">
            <a:avLst>
              <a:gd name="adj" fmla="val 28301"/>
            </a:avLst>
          </a:prstGeom>
          <a:solidFill>
            <a:srgbClr val="0070C0"/>
          </a:solidFill>
          <a:ln w="2857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457200" eaLnBrk="0" hangingPunct="0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FFFF00"/>
                </a:solidFill>
              </a:rPr>
              <a:t>Time constraints during office visits</a:t>
            </a:r>
            <a:endParaRPr lang="en-US" b="1" kern="0" dirty="0">
              <a:solidFill>
                <a:srgbClr val="FFFF00"/>
              </a:solidFill>
            </a:endParaRPr>
          </a:p>
        </p:txBody>
      </p:sp>
      <p:sp>
        <p:nvSpPr>
          <p:cNvPr id="25" name="AutoShape 12"/>
          <p:cNvSpPr>
            <a:spLocks noChangeArrowheads="1"/>
          </p:cNvSpPr>
          <p:nvPr/>
        </p:nvSpPr>
        <p:spPr bwMode="auto">
          <a:xfrm>
            <a:off x="4648200" y="4769468"/>
            <a:ext cx="2514600" cy="869332"/>
          </a:xfrm>
          <a:prstGeom prst="roundRect">
            <a:avLst>
              <a:gd name="adj" fmla="val 28301"/>
            </a:avLst>
          </a:prstGeom>
          <a:solidFill>
            <a:srgbClr val="0070C0"/>
          </a:solidFill>
          <a:ln w="2857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457200" eaLnBrk="0" hangingPunct="0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FFFF00"/>
                </a:solidFill>
              </a:rPr>
              <a:t>Lack of physician training</a:t>
            </a:r>
            <a:endParaRPr lang="en-US" b="1" kern="0" dirty="0">
              <a:solidFill>
                <a:srgbClr val="FFFF00"/>
              </a:solidFill>
            </a:endParaRPr>
          </a:p>
        </p:txBody>
      </p:sp>
      <p:sp>
        <p:nvSpPr>
          <p:cNvPr id="26" name="AutoShape 12"/>
          <p:cNvSpPr>
            <a:spLocks noChangeArrowheads="1"/>
          </p:cNvSpPr>
          <p:nvPr/>
        </p:nvSpPr>
        <p:spPr bwMode="auto">
          <a:xfrm>
            <a:off x="5943600" y="2788268"/>
            <a:ext cx="2514600" cy="869332"/>
          </a:xfrm>
          <a:prstGeom prst="roundRect">
            <a:avLst>
              <a:gd name="adj" fmla="val 28301"/>
            </a:avLst>
          </a:prstGeom>
          <a:solidFill>
            <a:srgbClr val="0070C0"/>
          </a:solidFill>
          <a:ln w="2857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457200" eaLnBrk="0" hangingPunct="0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FFFF00"/>
                </a:solidFill>
              </a:rPr>
              <a:t>Practitioner perceptions/beliefs</a:t>
            </a:r>
            <a:endParaRPr lang="en-US" b="1" kern="0" dirty="0">
              <a:solidFill>
                <a:srgbClr val="FFFF00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28600" y="5791200"/>
            <a:ext cx="8610600" cy="899886"/>
          </a:xfrm>
        </p:spPr>
        <p:txBody>
          <a:bodyPr>
            <a:normAutofit fontScale="92500"/>
          </a:bodyPr>
          <a:lstStyle/>
          <a:p>
            <a:pPr marL="0" lvl="0" indent="0" algn="ctr">
              <a:buClrTx/>
              <a:buNone/>
            </a:pPr>
            <a:r>
              <a:rPr lang="en-US" sz="2800" i="1" dirty="0" smtClean="0"/>
              <a:t>Also, patients themselves often don’t realize their sleep habits are problematic and may affect daytime functioning.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645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light of this emerging data and epidemiology, what are your opinions on why sleep disorders are trivialized in primary care?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838200"/>
          </a:xfrm>
        </p:spPr>
        <p:txBody>
          <a:bodyPr>
            <a:noAutofit/>
          </a:bodyPr>
          <a:lstStyle/>
          <a:p>
            <a:r>
              <a:rPr lang="en-US" sz="4800" dirty="0" smtClean="0"/>
              <a:t>Lack of Screening in Primary Care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352800"/>
            <a:ext cx="8610600" cy="2819400"/>
          </a:xfrm>
        </p:spPr>
        <p:txBody>
          <a:bodyPr>
            <a:normAutofit fontScale="92500" lnSpcReduction="20000"/>
          </a:bodyPr>
          <a:lstStyle/>
          <a:p>
            <a:pPr marL="347663" lvl="0" indent="-347663">
              <a:buClrTx/>
              <a:buFont typeface="+mj-lt"/>
              <a:buAutoNum type="arabicPeriod"/>
            </a:pPr>
            <a:r>
              <a:rPr lang="en-US" sz="2800" dirty="0" smtClean="0"/>
              <a:t>Confusion on diagnosis/clinical features of sleep disorders</a:t>
            </a:r>
          </a:p>
          <a:p>
            <a:pPr marL="347663" lvl="0" indent="-347663">
              <a:buClrTx/>
              <a:buFont typeface="+mj-lt"/>
              <a:buAutoNum type="arabicPeriod"/>
            </a:pPr>
            <a:r>
              <a:rPr lang="en-US" sz="2800" dirty="0" smtClean="0"/>
              <a:t>Concerns about insurance coverage for sleep studies</a:t>
            </a:r>
          </a:p>
          <a:p>
            <a:pPr marL="347663" indent="-347663">
              <a:buClrTx/>
              <a:buFont typeface="+mj-lt"/>
              <a:buAutoNum type="arabicPeriod"/>
            </a:pPr>
            <a:r>
              <a:rPr lang="en-US" sz="2800" dirty="0" smtClean="0"/>
              <a:t>Lack of awareness about the relationship between sleep and common chronic diseases</a:t>
            </a:r>
          </a:p>
          <a:p>
            <a:pPr marL="347663" lvl="0" indent="-347663">
              <a:buClrTx/>
              <a:buFont typeface="+mj-lt"/>
              <a:buAutoNum type="arabicPeriod"/>
            </a:pPr>
            <a:r>
              <a:rPr lang="en-US" sz="2800" dirty="0" smtClean="0"/>
              <a:t>Suboptimal follow-up with patients referred for therapy</a:t>
            </a:r>
          </a:p>
          <a:p>
            <a:pPr marL="347663" lvl="0" indent="-347663">
              <a:buClrTx/>
              <a:buFont typeface="+mj-lt"/>
              <a:buAutoNum type="arabicPeriod"/>
            </a:pPr>
            <a:r>
              <a:rPr lang="en-US" sz="2800" dirty="0" smtClean="0"/>
              <a:t>Frustration about therapeutic compliance</a:t>
            </a:r>
          </a:p>
          <a:p>
            <a:pPr marL="347663" lvl="0" indent="-347663">
              <a:buClrTx/>
              <a:buFont typeface="+mj-lt"/>
              <a:buAutoNum type="arabicPeriod"/>
            </a:pPr>
            <a:r>
              <a:rPr lang="en-US" sz="2800" dirty="0" smtClean="0"/>
              <a:t>Time limitations of routine patient exams</a:t>
            </a:r>
          </a:p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1514" y="6472497"/>
            <a:ext cx="883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1:  Chung SA, Jairam S, Hussain MR, Shapiro CM. Knowledge of sleep apnea in a sample grouping of primary care physicians. Sleep Breath 2001;5:115-21.   2:  Schotland HM, Jeffe DB. Development of the obstructive sleep apnea knowledge and attitudes (OSAKA) questionnaire. Sleep Med 2003;4:443-50.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762000" y="1676400"/>
            <a:ext cx="7391400" cy="884237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algn="ctr"/>
            <a:r>
              <a:rPr lang="en-US" sz="2800" b="1" i="1" dirty="0" smtClean="0">
                <a:latin typeface="Calibri" pitchFamily="34" charset="0"/>
              </a:rPr>
              <a:t>The majority of PCPs do not screen for or address sleep-related disorders in their patients.</a:t>
            </a:r>
            <a:r>
              <a:rPr lang="en-US" sz="2800" b="1" i="1" baseline="30000" dirty="0" smtClean="0">
                <a:latin typeface="Calibri" pitchFamily="34" charset="0"/>
              </a:rPr>
              <a:t>1,2</a:t>
            </a:r>
            <a:endParaRPr lang="en-US" sz="2800" b="1" i="1" dirty="0" smtClean="0">
              <a:latin typeface="Calibri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" name="Down Arrow 7"/>
          <p:cNvSpPr>
            <a:spLocks noChangeArrowheads="1"/>
          </p:cNvSpPr>
          <p:nvPr/>
        </p:nvSpPr>
        <p:spPr bwMode="auto">
          <a:xfrm>
            <a:off x="3505200" y="2667000"/>
            <a:ext cx="1597025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General Implications for Adequate Sleep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4792"/>
            <a:ext cx="8229600" cy="372160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Significant impact on lifelong </a:t>
            </a:r>
            <a:r>
              <a:rPr lang="en-US" sz="2800" dirty="0" smtClean="0"/>
              <a:t>health</a:t>
            </a:r>
            <a:endParaRPr lang="en-US" sz="2800" dirty="0" smtClean="0"/>
          </a:p>
          <a:p>
            <a:r>
              <a:rPr lang="en-US" sz="2800" dirty="0" smtClean="0"/>
              <a:t>Promotes daytime wellness and activity </a:t>
            </a:r>
            <a:r>
              <a:rPr lang="en-US" sz="2800" dirty="0" smtClean="0"/>
              <a:t>levels </a:t>
            </a:r>
            <a:endParaRPr lang="en-US" sz="2800" dirty="0" smtClean="0"/>
          </a:p>
          <a:p>
            <a:r>
              <a:rPr lang="en-US" sz="2800" dirty="0" smtClean="0"/>
              <a:t>Sleep, diet, and exercise interact heavily with one </a:t>
            </a:r>
            <a:r>
              <a:rPr lang="en-US" sz="2800" dirty="0" smtClean="0"/>
              <a:t>another</a:t>
            </a:r>
            <a:endParaRPr lang="en-US" sz="2800" dirty="0" smtClean="0"/>
          </a:p>
          <a:p>
            <a:r>
              <a:rPr lang="en-US" sz="2800" dirty="0" smtClean="0"/>
              <a:t>Sleep is involved with several other chronic comorbid conditions</a:t>
            </a:r>
            <a:r>
              <a:rPr lang="en-US" sz="2800" baseline="30000" dirty="0" smtClean="0"/>
              <a:t>1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1514" y="6549442"/>
            <a:ext cx="8839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Roth T. Insomnia: definition, prevalence, etiology, and consequences. J Clin Sleep Med 2007;3:S7-10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1103</TotalTime>
  <Words>2593</Words>
  <Application>Microsoft Office PowerPoint</Application>
  <PresentationFormat>On-screen Show (4:3)</PresentationFormat>
  <Paragraphs>317</Paragraphs>
  <Slides>39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Flow</vt:lpstr>
      <vt:lpstr>Counting Sheep:</vt:lpstr>
      <vt:lpstr>Faculty</vt:lpstr>
      <vt:lpstr>Learning Objectives</vt:lpstr>
      <vt:lpstr>Part I</vt:lpstr>
      <vt:lpstr>Epidemiology</vt:lpstr>
      <vt:lpstr>Challenges in Managing Sleep Disorders</vt:lpstr>
      <vt:lpstr>Discussion Question:</vt:lpstr>
      <vt:lpstr>Lack of Screening in Primary Care</vt:lpstr>
      <vt:lpstr>General Implications for Adequate Sleep</vt:lpstr>
      <vt:lpstr>Consequences of Sleep Deprivation</vt:lpstr>
      <vt:lpstr>Discussion Question:  </vt:lpstr>
      <vt:lpstr>Part II</vt:lpstr>
      <vt:lpstr>The Bi-Phasic Concept of Sleep</vt:lpstr>
      <vt:lpstr>Regulation of Sleep/Wake Cycles</vt:lpstr>
      <vt:lpstr>Mechanisms of Sleep</vt:lpstr>
      <vt:lpstr>Inhibition of Awake State by VLPO</vt:lpstr>
      <vt:lpstr>Discussion Question:  </vt:lpstr>
      <vt:lpstr>Part III</vt:lpstr>
      <vt:lpstr>Individual Disorders</vt:lpstr>
      <vt:lpstr>Obstructive Sleep Apnea</vt:lpstr>
      <vt:lpstr>Severity Criteria: Am Academy of Sleep Med</vt:lpstr>
      <vt:lpstr>Sleep Apnea Treatment</vt:lpstr>
      <vt:lpstr>Insomnia: Definition/Classification</vt:lpstr>
      <vt:lpstr>Insomnia: Variety of Presentations and Consequences</vt:lpstr>
      <vt:lpstr>Insomnia:  Clinical Challenges</vt:lpstr>
      <vt:lpstr>Discussion Question:  </vt:lpstr>
      <vt:lpstr>Insomnia:  Treatment Options</vt:lpstr>
      <vt:lpstr>Discussion Question:  </vt:lpstr>
      <vt:lpstr>Restless Legs Syndrome</vt:lpstr>
      <vt:lpstr>Discussion Question:  </vt:lpstr>
      <vt:lpstr>Narcolepsy</vt:lpstr>
      <vt:lpstr>Shift Work Disorder</vt:lpstr>
      <vt:lpstr>Additional Less Common Sleep Disorders</vt:lpstr>
      <vt:lpstr>Part IV</vt:lpstr>
      <vt:lpstr>Collaborative Care in Sleep Disorders</vt:lpstr>
      <vt:lpstr>Reasons to Refer</vt:lpstr>
      <vt:lpstr>Referring to Sleep Specialist</vt:lpstr>
      <vt:lpstr>Discussion Question:  </vt:lpstr>
      <vt:lpstr>Conclusions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Counting Sheep:</dc:title>
  <dc:creator>Chris Drury</dc:creator>
  <cp:lastModifiedBy>Chris Drury</cp:lastModifiedBy>
  <cp:revision>116</cp:revision>
  <dcterms:created xsi:type="dcterms:W3CDTF">2013-04-02T20:00:33Z</dcterms:created>
  <dcterms:modified xsi:type="dcterms:W3CDTF">2013-04-29T16:01:58Z</dcterms:modified>
</cp:coreProperties>
</file>